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64"/>
  </p:notesMasterIdLst>
  <p:handoutMasterIdLst>
    <p:handoutMasterId r:id="rId65"/>
  </p:handoutMasterIdLst>
  <p:sldIdLst>
    <p:sldId id="256" r:id="rId2"/>
    <p:sldId id="257" r:id="rId3"/>
    <p:sldId id="258" r:id="rId4"/>
    <p:sldId id="259" r:id="rId5"/>
    <p:sldId id="260" r:id="rId6"/>
    <p:sldId id="261" r:id="rId7"/>
    <p:sldId id="262" r:id="rId8"/>
    <p:sldId id="263" r:id="rId9"/>
    <p:sldId id="264" r:id="rId10"/>
    <p:sldId id="292" r:id="rId11"/>
    <p:sldId id="291" r:id="rId12"/>
    <p:sldId id="265" r:id="rId13"/>
    <p:sldId id="266" r:id="rId14"/>
    <p:sldId id="267" r:id="rId15"/>
    <p:sldId id="293" r:id="rId16"/>
    <p:sldId id="270" r:id="rId17"/>
    <p:sldId id="271" r:id="rId18"/>
    <p:sldId id="268" r:id="rId19"/>
    <p:sldId id="273" r:id="rId20"/>
    <p:sldId id="272" r:id="rId21"/>
    <p:sldId id="274" r:id="rId22"/>
    <p:sldId id="275" r:id="rId23"/>
    <p:sldId id="276" r:id="rId24"/>
    <p:sldId id="290" r:id="rId25"/>
    <p:sldId id="277" r:id="rId26"/>
    <p:sldId id="321" r:id="rId27"/>
    <p:sldId id="279" r:id="rId28"/>
    <p:sldId id="280" r:id="rId29"/>
    <p:sldId id="319" r:id="rId30"/>
    <p:sldId id="320" r:id="rId31"/>
    <p:sldId id="315" r:id="rId32"/>
    <p:sldId id="281" r:id="rId33"/>
    <p:sldId id="282" r:id="rId34"/>
    <p:sldId id="283" r:id="rId35"/>
    <p:sldId id="284" r:id="rId36"/>
    <p:sldId id="285" r:id="rId37"/>
    <p:sldId id="286" r:id="rId38"/>
    <p:sldId id="316" r:id="rId39"/>
    <p:sldId id="287" r:id="rId40"/>
    <p:sldId id="294" r:id="rId41"/>
    <p:sldId id="317" r:id="rId42"/>
    <p:sldId id="318" r:id="rId43"/>
    <p:sldId id="288" r:id="rId44"/>
    <p:sldId id="289" r:id="rId45"/>
    <p:sldId id="295" r:id="rId46"/>
    <p:sldId id="296" r:id="rId47"/>
    <p:sldId id="297" r:id="rId48"/>
    <p:sldId id="309" r:id="rId49"/>
    <p:sldId id="298" r:id="rId50"/>
    <p:sldId id="310" r:id="rId51"/>
    <p:sldId id="299" r:id="rId52"/>
    <p:sldId id="311" r:id="rId53"/>
    <p:sldId id="300" r:id="rId54"/>
    <p:sldId id="301" r:id="rId55"/>
    <p:sldId id="312" r:id="rId56"/>
    <p:sldId id="302" r:id="rId57"/>
    <p:sldId id="303" r:id="rId58"/>
    <p:sldId id="304" r:id="rId59"/>
    <p:sldId id="305" r:id="rId60"/>
    <p:sldId id="306" r:id="rId61"/>
    <p:sldId id="307" r:id="rId62"/>
    <p:sldId id="308" r:id="rId63"/>
  </p:sldIdLst>
  <p:sldSz cx="9144000" cy="6858000" type="screen4x3"/>
  <p:notesSz cx="9223375" cy="7010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p:cViewPr varScale="1">
        <p:scale>
          <a:sx n="69" d="100"/>
          <a:sy n="69" d="100"/>
        </p:scale>
        <p:origin x="-1116" y="-9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20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997325" cy="350838"/>
          </a:xfrm>
          <a:prstGeom prst="rect">
            <a:avLst/>
          </a:prstGeom>
          <a:noFill/>
          <a:ln w="9525">
            <a:noFill/>
            <a:miter lim="800000"/>
            <a:headEnd/>
            <a:tailEnd/>
          </a:ln>
          <a:effectLst/>
        </p:spPr>
        <p:txBody>
          <a:bodyPr vert="horz" wrap="square" lIns="92751" tIns="46375" rIns="92751" bIns="46375" numCol="1" anchor="t" anchorCtr="0" compatLnSpc="1">
            <a:prstTxWarp prst="textNoShape">
              <a:avLst/>
            </a:prstTxWarp>
          </a:bodyPr>
          <a:lstStyle>
            <a:lvl1pPr eaLnBrk="1" hangingPunct="1">
              <a:defRPr sz="1200"/>
            </a:lvl1pPr>
          </a:lstStyle>
          <a:p>
            <a:pPr>
              <a:defRPr/>
            </a:pPr>
            <a:endParaRPr lang="en-US"/>
          </a:p>
        </p:txBody>
      </p:sp>
      <p:sp>
        <p:nvSpPr>
          <p:cNvPr id="17411" name="Rectangle 3"/>
          <p:cNvSpPr>
            <a:spLocks noGrp="1" noChangeArrowheads="1"/>
          </p:cNvSpPr>
          <p:nvPr>
            <p:ph type="dt" sz="quarter" idx="1"/>
          </p:nvPr>
        </p:nvSpPr>
        <p:spPr bwMode="auto">
          <a:xfrm>
            <a:off x="5224463" y="0"/>
            <a:ext cx="3997325" cy="350838"/>
          </a:xfrm>
          <a:prstGeom prst="rect">
            <a:avLst/>
          </a:prstGeom>
          <a:noFill/>
          <a:ln w="9525">
            <a:noFill/>
            <a:miter lim="800000"/>
            <a:headEnd/>
            <a:tailEnd/>
          </a:ln>
          <a:effectLst/>
        </p:spPr>
        <p:txBody>
          <a:bodyPr vert="horz" wrap="square" lIns="92751" tIns="46375" rIns="92751" bIns="46375" numCol="1" anchor="t" anchorCtr="0" compatLnSpc="1">
            <a:prstTxWarp prst="textNoShape">
              <a:avLst/>
            </a:prstTxWarp>
          </a:bodyPr>
          <a:lstStyle>
            <a:lvl1pPr algn="r" eaLnBrk="1" hangingPunct="1">
              <a:defRPr sz="1200"/>
            </a:lvl1pPr>
          </a:lstStyle>
          <a:p>
            <a:pPr>
              <a:defRPr/>
            </a:pPr>
            <a:endParaRPr lang="en-US"/>
          </a:p>
        </p:txBody>
      </p:sp>
      <p:sp>
        <p:nvSpPr>
          <p:cNvPr id="17412" name="Rectangle 4"/>
          <p:cNvSpPr>
            <a:spLocks noGrp="1" noChangeArrowheads="1"/>
          </p:cNvSpPr>
          <p:nvPr>
            <p:ph type="ftr" sz="quarter" idx="2"/>
          </p:nvPr>
        </p:nvSpPr>
        <p:spPr bwMode="auto">
          <a:xfrm>
            <a:off x="0" y="6657975"/>
            <a:ext cx="3997325" cy="350838"/>
          </a:xfrm>
          <a:prstGeom prst="rect">
            <a:avLst/>
          </a:prstGeom>
          <a:noFill/>
          <a:ln w="9525">
            <a:noFill/>
            <a:miter lim="800000"/>
            <a:headEnd/>
            <a:tailEnd/>
          </a:ln>
          <a:effectLst/>
        </p:spPr>
        <p:txBody>
          <a:bodyPr vert="horz" wrap="square" lIns="92751" tIns="46375" rIns="92751" bIns="46375" numCol="1" anchor="b" anchorCtr="0" compatLnSpc="1">
            <a:prstTxWarp prst="textNoShape">
              <a:avLst/>
            </a:prstTxWarp>
          </a:bodyPr>
          <a:lstStyle>
            <a:lvl1pPr eaLnBrk="1" hangingPunct="1">
              <a:defRPr sz="1200"/>
            </a:lvl1pPr>
          </a:lstStyle>
          <a:p>
            <a:pPr>
              <a:defRPr/>
            </a:pPr>
            <a:endParaRPr lang="en-US"/>
          </a:p>
        </p:txBody>
      </p:sp>
      <p:sp>
        <p:nvSpPr>
          <p:cNvPr id="17413" name="Rectangle 5"/>
          <p:cNvSpPr>
            <a:spLocks noGrp="1" noChangeArrowheads="1"/>
          </p:cNvSpPr>
          <p:nvPr>
            <p:ph type="sldNum" sz="quarter" idx="3"/>
          </p:nvPr>
        </p:nvSpPr>
        <p:spPr bwMode="auto">
          <a:xfrm>
            <a:off x="5224463" y="6657975"/>
            <a:ext cx="3997325" cy="350838"/>
          </a:xfrm>
          <a:prstGeom prst="rect">
            <a:avLst/>
          </a:prstGeom>
          <a:noFill/>
          <a:ln w="9525">
            <a:noFill/>
            <a:miter lim="800000"/>
            <a:headEnd/>
            <a:tailEnd/>
          </a:ln>
          <a:effectLst/>
        </p:spPr>
        <p:txBody>
          <a:bodyPr vert="horz" wrap="square" lIns="92751" tIns="46375" rIns="92751" bIns="46375" numCol="1" anchor="b" anchorCtr="0" compatLnSpc="1">
            <a:prstTxWarp prst="textNoShape">
              <a:avLst/>
            </a:prstTxWarp>
          </a:bodyPr>
          <a:lstStyle>
            <a:lvl1pPr algn="r" eaLnBrk="1" hangingPunct="1">
              <a:defRPr sz="1200"/>
            </a:lvl1pPr>
          </a:lstStyle>
          <a:p>
            <a:pPr>
              <a:defRPr/>
            </a:pPr>
            <a:fld id="{8884A3E8-694E-4D29-85C7-19D09E23E111}" type="slidenum">
              <a:rPr lang="en-US"/>
              <a:pPr>
                <a:defRPr/>
              </a:pPr>
              <a:t>‹#›</a:t>
            </a:fld>
            <a:endParaRPr lang="en-US"/>
          </a:p>
        </p:txBody>
      </p:sp>
    </p:spTree>
    <p:extLst>
      <p:ext uri="{BB962C8B-B14F-4D97-AF65-F5344CB8AC3E}">
        <p14:creationId xmlns:p14="http://schemas.microsoft.com/office/powerpoint/2010/main" val="28050352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7325" cy="350838"/>
          </a:xfrm>
          <a:prstGeom prst="rect">
            <a:avLst/>
          </a:prstGeom>
        </p:spPr>
        <p:txBody>
          <a:bodyPr vert="horz" lIns="92751" tIns="46375" rIns="92751" bIns="46375" rtlCol="0"/>
          <a:lstStyle>
            <a:lvl1pPr algn="l">
              <a:defRPr sz="1200"/>
            </a:lvl1pPr>
          </a:lstStyle>
          <a:p>
            <a:pPr>
              <a:defRPr/>
            </a:pPr>
            <a:endParaRPr lang="en-US"/>
          </a:p>
        </p:txBody>
      </p:sp>
      <p:sp>
        <p:nvSpPr>
          <p:cNvPr id="3" name="Date Placeholder 2"/>
          <p:cNvSpPr>
            <a:spLocks noGrp="1"/>
          </p:cNvSpPr>
          <p:nvPr>
            <p:ph type="dt" idx="1"/>
          </p:nvPr>
        </p:nvSpPr>
        <p:spPr>
          <a:xfrm>
            <a:off x="5224463" y="0"/>
            <a:ext cx="3997325" cy="350838"/>
          </a:xfrm>
          <a:prstGeom prst="rect">
            <a:avLst/>
          </a:prstGeom>
        </p:spPr>
        <p:txBody>
          <a:bodyPr vert="horz" lIns="92751" tIns="46375" rIns="92751" bIns="46375" rtlCol="0"/>
          <a:lstStyle>
            <a:lvl1pPr algn="r">
              <a:defRPr sz="1200"/>
            </a:lvl1pPr>
          </a:lstStyle>
          <a:p>
            <a:pPr>
              <a:defRPr/>
            </a:pPr>
            <a:fld id="{219ED180-E165-48EC-A912-337F50080BA1}" type="datetimeFigureOut">
              <a:rPr lang="en-US"/>
              <a:pPr>
                <a:defRPr/>
              </a:pPr>
              <a:t>11/7/2013</a:t>
            </a:fld>
            <a:endParaRPr lang="en-US"/>
          </a:p>
        </p:txBody>
      </p:sp>
      <p:sp>
        <p:nvSpPr>
          <p:cNvPr id="4" name="Slide Image Placeholder 3"/>
          <p:cNvSpPr>
            <a:spLocks noGrp="1" noRot="1" noChangeAspect="1"/>
          </p:cNvSpPr>
          <p:nvPr>
            <p:ph type="sldImg" idx="2"/>
          </p:nvPr>
        </p:nvSpPr>
        <p:spPr>
          <a:xfrm>
            <a:off x="2859088" y="525463"/>
            <a:ext cx="3505200" cy="2628900"/>
          </a:xfrm>
          <a:prstGeom prst="rect">
            <a:avLst/>
          </a:prstGeom>
          <a:noFill/>
          <a:ln w="12700">
            <a:solidFill>
              <a:prstClr val="black"/>
            </a:solidFill>
          </a:ln>
        </p:spPr>
        <p:txBody>
          <a:bodyPr vert="horz" lIns="92751" tIns="46375" rIns="92751" bIns="46375" rtlCol="0" anchor="ctr"/>
          <a:lstStyle/>
          <a:p>
            <a:pPr lvl="0"/>
            <a:endParaRPr lang="en-US" noProof="0" smtClean="0"/>
          </a:p>
        </p:txBody>
      </p:sp>
      <p:sp>
        <p:nvSpPr>
          <p:cNvPr id="5" name="Notes Placeholder 4"/>
          <p:cNvSpPr>
            <a:spLocks noGrp="1"/>
          </p:cNvSpPr>
          <p:nvPr>
            <p:ph type="body" sz="quarter" idx="3"/>
          </p:nvPr>
        </p:nvSpPr>
        <p:spPr>
          <a:xfrm>
            <a:off x="922338" y="3328988"/>
            <a:ext cx="7378700" cy="3155950"/>
          </a:xfrm>
          <a:prstGeom prst="rect">
            <a:avLst/>
          </a:prstGeom>
        </p:spPr>
        <p:txBody>
          <a:bodyPr vert="horz" lIns="92751" tIns="46375" rIns="92751" bIns="4637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57975"/>
            <a:ext cx="3997325" cy="350838"/>
          </a:xfrm>
          <a:prstGeom prst="rect">
            <a:avLst/>
          </a:prstGeom>
        </p:spPr>
        <p:txBody>
          <a:bodyPr vert="horz" lIns="92751" tIns="46375" rIns="92751" bIns="46375"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224463" y="6657975"/>
            <a:ext cx="3997325" cy="350838"/>
          </a:xfrm>
          <a:prstGeom prst="rect">
            <a:avLst/>
          </a:prstGeom>
        </p:spPr>
        <p:txBody>
          <a:bodyPr vert="horz" lIns="92751" tIns="46375" rIns="92751" bIns="46375" rtlCol="0" anchor="b"/>
          <a:lstStyle>
            <a:lvl1pPr algn="r">
              <a:defRPr sz="1200"/>
            </a:lvl1pPr>
          </a:lstStyle>
          <a:p>
            <a:pPr>
              <a:defRPr/>
            </a:pPr>
            <a:fld id="{19113C9F-1BCB-443C-9A5B-4E089CCD09FA}" type="slidenum">
              <a:rPr lang="en-US"/>
              <a:pPr>
                <a:defRPr/>
              </a:pPr>
              <a:t>‹#›</a:t>
            </a:fld>
            <a:endParaRPr lang="en-US"/>
          </a:p>
        </p:txBody>
      </p:sp>
    </p:spTree>
    <p:extLst>
      <p:ext uri="{BB962C8B-B14F-4D97-AF65-F5344CB8AC3E}">
        <p14:creationId xmlns:p14="http://schemas.microsoft.com/office/powerpoint/2010/main" val="39615013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8B5953-5B92-4292-B089-CE409B0E28F2}"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E8005F-6615-4BFF-A210-07530F9129D5}"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719C91-D723-4C12-9373-611650EA79FF}"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90AF03-69DB-4100-B7F6-944C5DF5690A}"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1B8B9C2-9D01-4638-B762-E91BED97B24B}"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057869-29FF-40A4-884A-A05619A95B52}"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A8B0BCB-D5F7-449F-B22A-DEE854CF218B}"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816F28-9E62-419A-A62F-47AE1A51CF01}" type="slidenum">
              <a:rPr lang="en-US" smtClean="0"/>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C807BE-7882-4E4B-83DF-4BBC31744426}" type="slidenum">
              <a:rPr lang="en-US" smtClean="0"/>
              <a:pPr/>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68B731-AD4D-4F1B-9145-E431FE163B22}" type="slidenum">
              <a:rPr lang="en-US" smtClean="0"/>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8E97CD-3BE1-43C0-BBAA-634417EADBC9}" type="slidenum">
              <a:rPr lang="en-US" smtClean="0"/>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2C89E40-65C4-44B0-AADD-58991DAC930A}"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20A0C95-6DEC-4F94-BAB9-B3229597A301}" type="slidenum">
              <a:rPr lang="en-US" smtClean="0"/>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6F0C0BD-1370-4B8A-A9B2-A4654167E2AE}" type="slidenum">
              <a:rPr lang="en-US" smtClean="0"/>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B629135-FE74-4239-9B53-3D63049DFE01}" type="slidenum">
              <a:rPr lang="en-US" smtClean="0"/>
              <a:pPr/>
              <a:t>22</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00F822-FE17-4533-8F6C-0D3DE064A131}" type="slidenum">
              <a:rPr lang="en-US" smtClean="0"/>
              <a:pPr/>
              <a:t>23</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414C26-D9B3-456A-A053-148556D74C9A}" type="slidenum">
              <a:rPr lang="en-US" smtClean="0"/>
              <a:pPr/>
              <a:t>25</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F414C26-D9B3-456A-A053-148556D74C9A}"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C86019C-3482-463B-A177-842699F77B60}" type="slidenum">
              <a:rPr lang="en-US" smtClean="0"/>
              <a:pPr/>
              <a:t>27</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3FA261C-6D38-4323-AE5D-B4A3203DE194}"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B87D91-530C-4BD3-ACF2-E4EE80D7F87A}" type="slidenum">
              <a:rPr lang="en-US" smtClean="0"/>
              <a:pPr/>
              <a:t>32</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0FDE55-AB1D-4C5E-84C9-17ED53E30876}" type="slidenum">
              <a:rPr lang="en-US" smtClean="0"/>
              <a:pPr/>
              <a:t>33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1710976-9F4E-4519-9017-96BE534AD9DC}" type="slidenum">
              <a:rPr lang="en-US"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287BDE2-EDE0-4FFA-8A88-EC2916D965B2}" type="slidenum">
              <a:rPr lang="en-US" smtClean="0"/>
              <a:pPr/>
              <a:t>34</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4E4120-CC9C-4834-85E7-D37D6531823F}" type="slidenum">
              <a:rPr lang="en-US" smtClean="0"/>
              <a:pPr/>
              <a:t>35</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23AD7FC-4565-4707-A872-C173F6C254CF}" type="slidenum">
              <a:rPr lang="en-US" smtClean="0"/>
              <a:pPr/>
              <a:t>36</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32298E9-2741-4592-84D3-8BEBF01F333E}" type="slidenum">
              <a:rPr lang="en-US" smtClean="0"/>
              <a:pPr/>
              <a:t>37</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CF207F1-7F9D-4866-A4FE-A77832C4410B}" type="slidenum">
              <a:rPr lang="en-US" smtClean="0"/>
              <a:pPr/>
              <a:t>39</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48F6F1-AEAC-4BDD-B531-C9B36857938D}" type="slidenum">
              <a:rPr lang="en-US" smtClean="0"/>
              <a:pPr/>
              <a:t>40</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90CB2F-971D-46D4-AD7F-897DD9D6D167}" type="slidenum">
              <a:rPr lang="en-US" smtClean="0"/>
              <a:pPr/>
              <a:t>43</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9934955-10F8-4809-851C-14E156473A3A}" type="slidenum">
              <a:rPr lang="en-US" smtClean="0"/>
              <a:pPr/>
              <a:t>44</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9C76D37-4374-44E3-9D48-0F1E5EF9132A}" type="slidenum">
              <a:rPr lang="en-US" smtClean="0"/>
              <a:pPr/>
              <a:t>45</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260042-5618-4440-8D78-99065E154C47}" type="slidenum">
              <a:rPr lang="en-US" smtClean="0"/>
              <a:pPr/>
              <a:t>46</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38A8DA5-2E6F-4E7E-9188-13AAA8B7728A}" type="slidenum">
              <a:rPr lang="en-US" smtClean="0"/>
              <a:pPr/>
              <a:t>4</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4D091BA-30DB-4966-A98B-E83D9B447168}" type="slidenum">
              <a:rPr lang="en-US" smtClean="0"/>
              <a:pPr/>
              <a:t>47</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EC9645E-B115-4AEF-A8A1-9727EBD379B4}" type="slidenum">
              <a:rPr lang="en-US" smtClean="0"/>
              <a:pPr/>
              <a:t>49</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3CBE21F-FC03-4819-BB72-242742564227}" type="slidenum">
              <a:rPr lang="en-US" smtClean="0"/>
              <a:pPr/>
              <a:t>51</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C50BB06-3324-49B7-A636-02AB21DB76CF}" type="slidenum">
              <a:rPr lang="en-US" smtClean="0"/>
              <a:pPr/>
              <a:t>53</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782CAA-588B-4D5B-BE20-A997529799B8}" type="slidenum">
              <a:rPr lang="en-US" smtClean="0"/>
              <a:pPr/>
              <a:t>54</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BADE62-1C85-4B88-8FB6-42E13B5B1FA4}" type="slidenum">
              <a:rPr lang="en-US" smtClean="0"/>
              <a:pPr/>
              <a:t>56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52D4B00-3F54-4E85-AAA6-9CA34CB66736}" type="slidenum">
              <a:rPr lang="en-US" smtClean="0"/>
              <a:pPr/>
              <a:t>57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4EB8FC4-EE4C-44B2-A76F-3C1D53B2B0AD}" type="slidenum">
              <a:rPr lang="en-US" smtClean="0"/>
              <a:pPr/>
              <a:t>58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C22078-F84A-448D-B1DE-C888F5E7D083}" type="slidenum">
              <a:rPr lang="en-US" smtClean="0"/>
              <a:pPr/>
              <a:t>59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2C5E6B6-0254-4439-85FB-7FCFF0414C76}" type="slidenum">
              <a:rPr lang="en-US" smtClean="0"/>
              <a:pPr/>
              <a:t>60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935A896-F143-4A8E-BEA3-D949B6FAC0A3}" type="slidenum">
              <a:rPr lang="en-US"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17AF1EF-9A1A-48DE-80F1-583A18C8C9B4}" type="slidenum">
              <a:rPr lang="en-US" smtClean="0"/>
              <a:pPr/>
              <a:t>61</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F4AC08C-6690-4787-9659-BA79EED384F1}" type="slidenum">
              <a:rPr lang="en-US" smtClean="0"/>
              <a:pPr/>
              <a:t>62</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21DC4DB-9DB5-4F4A-86BF-163AFE024BE8}"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B89E1D4-2884-4103-B307-2DE4D5AE0778}"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DD49BE-F197-4BA2-9993-98CB487D0E00}"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3C02591-AC85-45E6-AB26-48AD5150A52A}"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5BFC36A-4C3A-46DC-9CAD-C3008C926F45}" type="slidenum">
              <a:rPr lang="en-US"/>
              <a:pPr>
                <a:defRPr/>
              </a:pPr>
              <a:t>‹#›</a:t>
            </a:fld>
            <a:endParaRPr lang="en-US"/>
          </a:p>
        </p:txBody>
      </p:sp>
    </p:spTree>
    <p:extLst>
      <p:ext uri="{BB962C8B-B14F-4D97-AF65-F5344CB8AC3E}">
        <p14:creationId xmlns:p14="http://schemas.microsoft.com/office/powerpoint/2010/main" val="3427685222"/>
      </p:ext>
    </p:extLst>
  </p:cSld>
  <p:clrMapOvr>
    <a:masterClrMapping/>
  </p:clrMapOvr>
  <p:transition spd="med">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8712B7-856E-4D06-ADD3-C17401055D06}" type="slidenum">
              <a:rPr lang="en-US"/>
              <a:pPr>
                <a:defRPr/>
              </a:pPr>
              <a:t>‹#›</a:t>
            </a:fld>
            <a:endParaRPr lang="en-US"/>
          </a:p>
        </p:txBody>
      </p:sp>
    </p:spTree>
    <p:extLst>
      <p:ext uri="{BB962C8B-B14F-4D97-AF65-F5344CB8AC3E}">
        <p14:creationId xmlns:p14="http://schemas.microsoft.com/office/powerpoint/2010/main" val="1230391213"/>
      </p:ext>
    </p:extLst>
  </p:cSld>
  <p:clrMapOvr>
    <a:masterClrMapping/>
  </p:clrMapOvr>
  <p:transition spd="med">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50B1DF-1D6A-45DE-874B-10CCD72C3400}" type="slidenum">
              <a:rPr lang="en-US"/>
              <a:pPr>
                <a:defRPr/>
              </a:pPr>
              <a:t>‹#›</a:t>
            </a:fld>
            <a:endParaRPr lang="en-US"/>
          </a:p>
        </p:txBody>
      </p:sp>
    </p:spTree>
    <p:extLst>
      <p:ext uri="{BB962C8B-B14F-4D97-AF65-F5344CB8AC3E}">
        <p14:creationId xmlns:p14="http://schemas.microsoft.com/office/powerpoint/2010/main" val="1928502859"/>
      </p:ext>
    </p:extLst>
  </p:cSld>
  <p:clrMapOvr>
    <a:masterClrMapping/>
  </p:clrMapOvr>
  <p:transition spd="med">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CE522C-9609-4C87-924B-8FB4E76BF985}" type="slidenum">
              <a:rPr lang="en-US"/>
              <a:pPr>
                <a:defRPr/>
              </a:pPr>
              <a:t>‹#›</a:t>
            </a:fld>
            <a:endParaRPr lang="en-US"/>
          </a:p>
        </p:txBody>
      </p:sp>
    </p:spTree>
    <p:extLst>
      <p:ext uri="{BB962C8B-B14F-4D97-AF65-F5344CB8AC3E}">
        <p14:creationId xmlns:p14="http://schemas.microsoft.com/office/powerpoint/2010/main" val="2640885065"/>
      </p:ext>
    </p:extLst>
  </p:cSld>
  <p:clrMapOvr>
    <a:masterClrMapping/>
  </p:clrMapOvr>
  <p:transition spd="med">
    <p:whee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20C6B7-D5CE-4B03-BF54-1006A8C03E64}" type="slidenum">
              <a:rPr lang="en-US"/>
              <a:pPr>
                <a:defRPr/>
              </a:pPr>
              <a:t>‹#›</a:t>
            </a:fld>
            <a:endParaRPr lang="en-US"/>
          </a:p>
        </p:txBody>
      </p:sp>
    </p:spTree>
    <p:extLst>
      <p:ext uri="{BB962C8B-B14F-4D97-AF65-F5344CB8AC3E}">
        <p14:creationId xmlns:p14="http://schemas.microsoft.com/office/powerpoint/2010/main" val="1528102656"/>
      </p:ext>
    </p:extLst>
  </p:cSld>
  <p:clrMapOvr>
    <a:masterClrMapping/>
  </p:clrMapOvr>
  <p:transition spd="med">
    <p:whee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892627-5271-404D-A300-EA10B63CC2F5}" type="slidenum">
              <a:rPr lang="en-US"/>
              <a:pPr>
                <a:defRPr/>
              </a:pPr>
              <a:t>‹#›</a:t>
            </a:fld>
            <a:endParaRPr lang="en-US"/>
          </a:p>
        </p:txBody>
      </p:sp>
    </p:spTree>
    <p:extLst>
      <p:ext uri="{BB962C8B-B14F-4D97-AF65-F5344CB8AC3E}">
        <p14:creationId xmlns:p14="http://schemas.microsoft.com/office/powerpoint/2010/main" val="3749961224"/>
      </p:ext>
    </p:extLst>
  </p:cSld>
  <p:clrMapOvr>
    <a:masterClrMapping/>
  </p:clrMapOvr>
  <p:transition spd="med">
    <p:whee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62700B1-360F-40C1-AA49-A8ACDFCB49B0}" type="slidenum">
              <a:rPr lang="en-US"/>
              <a:pPr>
                <a:defRPr/>
              </a:pPr>
              <a:t>‹#›</a:t>
            </a:fld>
            <a:endParaRPr lang="en-US"/>
          </a:p>
        </p:txBody>
      </p:sp>
    </p:spTree>
    <p:extLst>
      <p:ext uri="{BB962C8B-B14F-4D97-AF65-F5344CB8AC3E}">
        <p14:creationId xmlns:p14="http://schemas.microsoft.com/office/powerpoint/2010/main" val="3142514565"/>
      </p:ext>
    </p:extLst>
  </p:cSld>
  <p:clrMapOvr>
    <a:masterClrMapping/>
  </p:clrMapOvr>
  <p:transition spd="med">
    <p:whee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61BD6B-B7BF-4841-97FA-ECA7FBA017AC}" type="slidenum">
              <a:rPr lang="en-US"/>
              <a:pPr>
                <a:defRPr/>
              </a:pPr>
              <a:t>‹#›</a:t>
            </a:fld>
            <a:endParaRPr lang="en-US"/>
          </a:p>
        </p:txBody>
      </p:sp>
    </p:spTree>
    <p:extLst>
      <p:ext uri="{BB962C8B-B14F-4D97-AF65-F5344CB8AC3E}">
        <p14:creationId xmlns:p14="http://schemas.microsoft.com/office/powerpoint/2010/main" val="2112391366"/>
      </p:ext>
    </p:extLst>
  </p:cSld>
  <p:clrMapOvr>
    <a:masterClrMapping/>
  </p:clrMapOvr>
  <p:transition spd="med">
    <p:whee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CC3CEF1-2F2B-44CE-B3E2-2B63DB1275ED}" type="slidenum">
              <a:rPr lang="en-US"/>
              <a:pPr>
                <a:defRPr/>
              </a:pPr>
              <a:t>‹#›</a:t>
            </a:fld>
            <a:endParaRPr lang="en-US"/>
          </a:p>
        </p:txBody>
      </p:sp>
    </p:spTree>
    <p:extLst>
      <p:ext uri="{BB962C8B-B14F-4D97-AF65-F5344CB8AC3E}">
        <p14:creationId xmlns:p14="http://schemas.microsoft.com/office/powerpoint/2010/main" val="3566423200"/>
      </p:ext>
    </p:extLst>
  </p:cSld>
  <p:clrMapOvr>
    <a:masterClrMapping/>
  </p:clrMapOvr>
  <p:transition spd="med">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DB2138-D2BA-4E91-856E-5BAEB500440B}" type="slidenum">
              <a:rPr lang="en-US"/>
              <a:pPr>
                <a:defRPr/>
              </a:pPr>
              <a:t>‹#›</a:t>
            </a:fld>
            <a:endParaRPr lang="en-US"/>
          </a:p>
        </p:txBody>
      </p:sp>
    </p:spTree>
    <p:extLst>
      <p:ext uri="{BB962C8B-B14F-4D97-AF65-F5344CB8AC3E}">
        <p14:creationId xmlns:p14="http://schemas.microsoft.com/office/powerpoint/2010/main" val="3382925860"/>
      </p:ext>
    </p:extLst>
  </p:cSld>
  <p:clrMapOvr>
    <a:masterClrMapping/>
  </p:clrMapOvr>
  <p:transition spd="med">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C56747-328A-4166-82D8-7C825428AE46}" type="slidenum">
              <a:rPr lang="en-US"/>
              <a:pPr>
                <a:defRPr/>
              </a:pPr>
              <a:t>‹#›</a:t>
            </a:fld>
            <a:endParaRPr lang="en-US"/>
          </a:p>
        </p:txBody>
      </p:sp>
    </p:spTree>
    <p:extLst>
      <p:ext uri="{BB962C8B-B14F-4D97-AF65-F5344CB8AC3E}">
        <p14:creationId xmlns:p14="http://schemas.microsoft.com/office/powerpoint/2010/main" val="2641409844"/>
      </p:ext>
    </p:extLst>
  </p:cSld>
  <p:clrMapOvr>
    <a:masterClrMapping/>
  </p:clrMapOvr>
  <p:transition spd="med">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23393E-EF43-4BEE-B3A2-38D5086F2C29}" type="slidenum">
              <a:rPr lang="en-US"/>
              <a:pPr>
                <a:defRPr/>
              </a:pPr>
              <a:t>‹#›</a:t>
            </a:fld>
            <a:endParaRPr lang="en-US"/>
          </a:p>
        </p:txBody>
      </p:sp>
    </p:spTree>
    <p:extLst>
      <p:ext uri="{BB962C8B-B14F-4D97-AF65-F5344CB8AC3E}">
        <p14:creationId xmlns:p14="http://schemas.microsoft.com/office/powerpoint/2010/main" val="1745178447"/>
      </p:ext>
    </p:extLst>
  </p:cSld>
  <p:clrMapOvr>
    <a:masterClrMapping/>
  </p:clrMapOvr>
  <p:transition spd="med">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FCBE380-6C47-44A3-A4C6-F3F7ADCE5CB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spd="med">
    <p:wheel/>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cleanvideosearch.com/media/action/yt/watch?videoId=UHcse1jJAto"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file:///F:\All%20subject%20folders\6.%20Physical%20Science\5.%20%20Waves%20Ch%2017%20&amp;%2018\Unit%205%20videos\Longitudinal%20Wave.mp4" TargetMode="External"/><Relationship Id="rId5" Type="http://schemas.openxmlformats.org/officeDocument/2006/relationships/image" Target="../media/image15.png"/><Relationship Id="rId4" Type="http://schemas.openxmlformats.org/officeDocument/2006/relationships/image" Target="../media/image14.wmf"/></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ideo" Target="file:///F:\All%20subject%20folders\6.%20Physical%20Science\5.%20%20Waves%20Ch%2017%20&amp;%2018\Unit%205%20videos\Surface%20Wave.mp4"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2.wmf"/></Relationships>
</file>

<file path=ppt/slides/_rels/slide27.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ideo" Target="file:///F:\All%20subject%20folders\6.%20Physical%20Science\5.%20%20Waves%20Ch%2017%20&amp;%2018\Unit%205%20videos\Doppler%20Effect%20Car%20Horn.mp4" TargetMode="Externa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url?sa=i&amp;rct=j&amp;q=Longitudinal%20Wave%20\&amp;source=images&amp;cd=&amp;cad=rja&amp;docid=1RW9TyCf0eWYIM&amp;tbnid=0sRVYJ6ODGQUTM:&amp;ved=0CAUQjRw&amp;url=http://www.gcsescience.com/pwav2.htm&amp;ei=fOB6Up2eK9PNkQeLjYDYCw&amp;bvm=bv.55980276,d.eW0&amp;psig=AFQjCNFsgcedYwtc5O_g6sKmclIABDm26w&amp;ust=1383870957224690"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video" Target="file:///F:\All%20subject%20folders\6.%20Physical%20Science\5.%20%20Waves%20Ch%2017%20&amp;%2018\Unit%205%20videos\Mechanical%20Wave%20Reflection.mp4"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video" Target="file:///F:\All%20subject%20folders\6.%20Physical%20Science\5.%20%20Waves%20Ch%2017%20&amp;%2018\Unit%205%20videos\Mechanical%20Wave%20Diffraction.mp4"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12.xml"/><Relationship Id="rId1" Type="http://schemas.openxmlformats.org/officeDocument/2006/relationships/video" Target="file:///F:\All%20subject%20folders\6.%20Physical%20Science\5.%20%20Waves%20Ch%2017%20&amp;%2018\Unit%205%20videos\Mechanical%20Wave%20Refraction.mp4"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ideo" Target="file:///F:\All%20subject%20folders\6.%20Physical%20Science\5.%20%20Waves%20Ch%2017%20&amp;%2018\Unit%205%20videos\Mechanical%20Wave%20Interference.mp4"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533400"/>
            <a:ext cx="3962400" cy="1676400"/>
          </a:xfrm>
        </p:spPr>
        <p:txBody>
          <a:bodyPr/>
          <a:lstStyle/>
          <a:p>
            <a:pPr eaLnBrk="1" hangingPunct="1"/>
            <a:r>
              <a:rPr lang="en-US" sz="9600" smtClean="0"/>
              <a:t>P. Sci.</a:t>
            </a:r>
          </a:p>
        </p:txBody>
      </p:sp>
      <p:sp>
        <p:nvSpPr>
          <p:cNvPr id="2051" name="Rectangle 3"/>
          <p:cNvSpPr>
            <a:spLocks noGrp="1" noChangeArrowheads="1"/>
          </p:cNvSpPr>
          <p:nvPr>
            <p:ph type="subTitle" idx="1"/>
          </p:nvPr>
        </p:nvSpPr>
        <p:spPr>
          <a:xfrm>
            <a:off x="3733800" y="990600"/>
            <a:ext cx="5105400" cy="3276600"/>
          </a:xfrm>
        </p:spPr>
        <p:txBody>
          <a:bodyPr rtlCol="0">
            <a:normAutofit/>
          </a:bodyPr>
          <a:lstStyle/>
          <a:p>
            <a:pPr eaLnBrk="1" fontAlgn="auto" hangingPunct="1">
              <a:spcAft>
                <a:spcPts val="0"/>
              </a:spcAft>
              <a:buFont typeface="Arial" pitchFamily="34" charset="0"/>
              <a:buNone/>
              <a:defRPr/>
            </a:pPr>
            <a:r>
              <a:rPr lang="en-US" sz="4400" smtClean="0"/>
              <a:t>Unit 5 </a:t>
            </a:r>
          </a:p>
          <a:p>
            <a:pPr eaLnBrk="1" fontAlgn="auto" hangingPunct="1">
              <a:spcAft>
                <a:spcPts val="0"/>
              </a:spcAft>
              <a:buFont typeface="Arial" pitchFamily="34" charset="0"/>
              <a:buNone/>
              <a:defRPr/>
            </a:pPr>
            <a:r>
              <a:rPr lang="en-US" sz="5400" smtClean="0"/>
              <a:t>Waves</a:t>
            </a:r>
          </a:p>
          <a:p>
            <a:pPr eaLnBrk="1" fontAlgn="auto" hangingPunct="1">
              <a:spcAft>
                <a:spcPts val="0"/>
              </a:spcAft>
              <a:buFont typeface="Arial" pitchFamily="34" charset="0"/>
              <a:buNone/>
              <a:defRPr/>
            </a:pPr>
            <a:r>
              <a:rPr lang="en-US" sz="4400" smtClean="0"/>
              <a:t>Chapter 17</a:t>
            </a: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505200"/>
            <a:ext cx="73152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6000" smtClean="0"/>
              <a:t>Transverse Waves</a:t>
            </a:r>
          </a:p>
        </p:txBody>
      </p:sp>
      <p:sp>
        <p:nvSpPr>
          <p:cNvPr id="11267" name="Rectangle 3"/>
          <p:cNvSpPr>
            <a:spLocks noGrp="1" noChangeArrowheads="1"/>
          </p:cNvSpPr>
          <p:nvPr>
            <p:ph idx="1"/>
          </p:nvPr>
        </p:nvSpPr>
        <p:spPr/>
        <p:txBody>
          <a:bodyPr/>
          <a:lstStyle/>
          <a:p>
            <a:pPr eaLnBrk="1" hangingPunct="1"/>
            <a:r>
              <a:rPr lang="en-US" sz="4400" smtClean="0">
                <a:hlinkClick r:id="rId3"/>
              </a:rPr>
              <a:t>http://www.cleanvideosearch.com/media/action/yt/watch?videoId=UHcse1jJAto</a:t>
            </a:r>
            <a:endParaRPr lang="en-US" sz="4400" smtClean="0"/>
          </a:p>
          <a:p>
            <a:pPr eaLnBrk="1" hangingPunct="1"/>
            <a:endParaRPr lang="en-US" sz="4400" smtClean="0"/>
          </a:p>
        </p:txBody>
      </p:sp>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667125"/>
            <a:ext cx="296545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 y="3729038"/>
            <a:ext cx="380206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6000" smtClean="0"/>
              <a:t>Longitudinal Wave</a:t>
            </a:r>
          </a:p>
        </p:txBody>
      </p:sp>
      <p:sp>
        <p:nvSpPr>
          <p:cNvPr id="12291" name="Rectangle 3"/>
          <p:cNvSpPr>
            <a:spLocks noGrp="1" noChangeArrowheads="1"/>
          </p:cNvSpPr>
          <p:nvPr>
            <p:ph idx="1"/>
          </p:nvPr>
        </p:nvSpPr>
        <p:spPr/>
        <p:txBody>
          <a:bodyPr/>
          <a:lstStyle/>
          <a:p>
            <a:pPr eaLnBrk="1" hangingPunct="1"/>
            <a:r>
              <a:rPr lang="en-US" sz="4400" smtClean="0"/>
              <a:t>Waves that cause the particles in a medium to travel parallel to the direction of the wave motion.</a:t>
            </a:r>
          </a:p>
        </p:txBody>
      </p:sp>
      <p:pic>
        <p:nvPicPr>
          <p:cNvPr id="1229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3657600"/>
            <a:ext cx="51816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019325">
            <a:off x="1286669" y="3725069"/>
            <a:ext cx="26844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6000" smtClean="0"/>
              <a:t>Longitudinal Wave</a:t>
            </a:r>
          </a:p>
        </p:txBody>
      </p:sp>
      <p:pic>
        <p:nvPicPr>
          <p:cNvPr id="1331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019325">
            <a:off x="996950" y="4446588"/>
            <a:ext cx="2251075"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Longitudinal Wave.mp4">
            <a:hlinkClick r:id="" action="ppaction://media"/>
          </p:cNvPr>
          <p:cNvPicPr>
            <a:picLocks noRot="1" noChangeAspect="1"/>
          </p:cNvPicPr>
          <p:nvPr>
            <a:videoFile r:link="rId1"/>
          </p:nvPr>
        </p:nvPicPr>
        <p:blipFill>
          <a:blip r:embed="rId5">
            <a:extLst>
              <a:ext uri="{28A0092B-C50C-407E-A947-70E740481C1C}">
                <a14:useLocalDpi xmlns:a14="http://schemas.microsoft.com/office/drawing/2010/main" val="0"/>
              </a:ext>
            </a:extLst>
          </a:blip>
          <a:srcRect/>
          <a:stretch>
            <a:fillRect/>
          </a:stretch>
        </p:blipFill>
        <p:spPr bwMode="auto">
          <a:xfrm>
            <a:off x="3733800" y="13716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4294967295"/>
          </p:nvPr>
        </p:nvSpPr>
        <p:spPr>
          <a:xfrm>
            <a:off x="0" y="228600"/>
            <a:ext cx="8534400" cy="6248400"/>
          </a:xfrm>
        </p:spPr>
        <p:txBody>
          <a:bodyPr/>
          <a:lstStyle/>
          <a:p>
            <a:pPr eaLnBrk="1" hangingPunct="1"/>
            <a:r>
              <a:rPr lang="en-US" sz="4400" smtClean="0"/>
              <a:t>Transverse waves – water waves, electromagnetic waves</a:t>
            </a:r>
          </a:p>
          <a:p>
            <a:pPr eaLnBrk="1" hangingPunct="1">
              <a:buFont typeface="Wingdings" pitchFamily="2" charset="2"/>
              <a:buNone/>
            </a:pPr>
            <a:endParaRPr lang="en-US" sz="4400" smtClean="0"/>
          </a:p>
          <a:p>
            <a:pPr eaLnBrk="1" hangingPunct="1">
              <a:buFont typeface="Wingdings" pitchFamily="2" charset="2"/>
              <a:buNone/>
            </a:pPr>
            <a:endParaRPr lang="en-US" sz="4400" smtClean="0"/>
          </a:p>
          <a:p>
            <a:pPr eaLnBrk="1" hangingPunct="1"/>
            <a:r>
              <a:rPr lang="en-US" sz="4400" smtClean="0"/>
              <a:t>Longitudinal waves – sound waves, springs</a:t>
            </a:r>
          </a:p>
        </p:txBody>
      </p:sp>
      <p:pic>
        <p:nvPicPr>
          <p:cNvPr id="1433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3962400"/>
            <a:ext cx="2052638"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1524000"/>
            <a:ext cx="2106613" cy="190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solidFill>
                  <a:schemeClr val="hlink"/>
                </a:solidFill>
              </a:rPr>
              <a:t>Surface Waves:</a:t>
            </a:r>
            <a:r>
              <a:rPr lang="en-US" sz="4000" smtClean="0">
                <a:solidFill>
                  <a:schemeClr val="hlink"/>
                </a:solidFill>
              </a:rPr>
              <a:t/>
            </a:r>
            <a:br>
              <a:rPr lang="en-US" sz="4000" smtClean="0">
                <a:solidFill>
                  <a:schemeClr val="hlink"/>
                </a:solidFill>
              </a:rPr>
            </a:br>
            <a:r>
              <a:rPr lang="en-US" sz="4000" smtClean="0">
                <a:solidFill>
                  <a:schemeClr val="hlink"/>
                </a:solidFill>
              </a:rPr>
              <a:t>A combination of transverse and longitudinal</a:t>
            </a:r>
          </a:p>
        </p:txBody>
      </p:sp>
      <p:sp>
        <p:nvSpPr>
          <p:cNvPr id="15363" name="Rectangle 3"/>
          <p:cNvSpPr>
            <a:spLocks noGrp="1" noChangeArrowheads="1"/>
          </p:cNvSpPr>
          <p:nvPr>
            <p:ph idx="1"/>
          </p:nvPr>
        </p:nvSpPr>
        <p:spPr>
          <a:xfrm>
            <a:off x="228600" y="2057400"/>
            <a:ext cx="8382000" cy="3962400"/>
          </a:xfrm>
        </p:spPr>
        <p:txBody>
          <a:bodyPr/>
          <a:lstStyle/>
          <a:p>
            <a:pPr eaLnBrk="1" hangingPunct="1">
              <a:lnSpc>
                <a:spcPct val="90000"/>
              </a:lnSpc>
            </a:pPr>
            <a:r>
              <a:rPr lang="en-US" sz="3600" smtClean="0"/>
              <a:t>Occur at the boundary of two mediums (ex – water and air)</a:t>
            </a:r>
          </a:p>
          <a:p>
            <a:pPr eaLnBrk="1" hangingPunct="1">
              <a:lnSpc>
                <a:spcPct val="90000"/>
              </a:lnSpc>
            </a:pPr>
            <a:r>
              <a:rPr lang="en-US" sz="3600" smtClean="0"/>
              <a:t>The particles of a surface wave move both perpendicular and parallel to the direction that the wave travels. </a:t>
            </a:r>
          </a:p>
          <a:p>
            <a:pPr eaLnBrk="1" hangingPunct="1">
              <a:lnSpc>
                <a:spcPct val="90000"/>
              </a:lnSpc>
            </a:pPr>
            <a:r>
              <a:rPr lang="en-US" sz="3600" smtClean="0"/>
              <a:t>Example on Page 503 in textbook</a:t>
            </a:r>
          </a:p>
        </p:txBody>
      </p:sp>
    </p:spTree>
  </p:cSld>
  <p:clrMapOvr>
    <a:masterClrMapping/>
  </p:clrMapOvr>
  <p:transition spd="med">
    <p:whee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mtClean="0">
                <a:solidFill>
                  <a:schemeClr val="hlink"/>
                </a:solidFill>
              </a:rPr>
              <a:t>Surface Waves:</a:t>
            </a:r>
            <a:r>
              <a:rPr lang="en-US" sz="4000" smtClean="0">
                <a:solidFill>
                  <a:schemeClr val="hlink"/>
                </a:solidFill>
              </a:rPr>
              <a:t/>
            </a:r>
            <a:br>
              <a:rPr lang="en-US" sz="4000" smtClean="0">
                <a:solidFill>
                  <a:schemeClr val="hlink"/>
                </a:solidFill>
              </a:rPr>
            </a:br>
            <a:r>
              <a:rPr lang="en-US" sz="4000" smtClean="0">
                <a:solidFill>
                  <a:schemeClr val="hlink"/>
                </a:solidFill>
              </a:rPr>
              <a:t>A combination of transverse and longitudinal</a:t>
            </a:r>
          </a:p>
        </p:txBody>
      </p:sp>
      <p:pic>
        <p:nvPicPr>
          <p:cNvPr id="2" name="Surface Wave.mp4">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990600" y="1905000"/>
            <a:ext cx="7391400" cy="415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5400" smtClean="0"/>
              <a:t>Review Questions</a:t>
            </a:r>
          </a:p>
        </p:txBody>
      </p:sp>
      <p:sp>
        <p:nvSpPr>
          <p:cNvPr id="17411" name="Rectangle 3"/>
          <p:cNvSpPr>
            <a:spLocks noGrp="1" noChangeArrowheads="1"/>
          </p:cNvSpPr>
          <p:nvPr>
            <p:ph idx="1"/>
          </p:nvPr>
        </p:nvSpPr>
        <p:spPr/>
        <p:txBody>
          <a:bodyPr/>
          <a:lstStyle/>
          <a:p>
            <a:pPr eaLnBrk="1" hangingPunct="1"/>
            <a:r>
              <a:rPr lang="en-US" sz="4400" smtClean="0"/>
              <a:t>What do waves carry</a:t>
            </a:r>
          </a:p>
          <a:p>
            <a:pPr eaLnBrk="1" hangingPunct="1"/>
            <a:r>
              <a:rPr lang="en-US" sz="4400" smtClean="0"/>
              <a:t>Waves that travel through a medium are called ___.</a:t>
            </a:r>
          </a:p>
          <a:p>
            <a:pPr eaLnBrk="1" hangingPunct="1"/>
            <a:r>
              <a:rPr lang="en-US" sz="4400" smtClean="0"/>
              <a:t>Waves that do not need to travel through a medium are called ___.</a:t>
            </a:r>
          </a:p>
        </p:txBody>
      </p:sp>
    </p:spTree>
  </p:cSld>
  <p:clrMapOvr>
    <a:masterClrMapping/>
  </p:clrMapOvr>
  <p:transition spd="med">
    <p:whee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685800" y="304800"/>
            <a:ext cx="8458200" cy="6172200"/>
          </a:xfrm>
        </p:spPr>
        <p:txBody>
          <a:bodyPr/>
          <a:lstStyle/>
          <a:p>
            <a:pPr eaLnBrk="1" hangingPunct="1"/>
            <a:r>
              <a:rPr lang="en-US" sz="4400" smtClean="0"/>
              <a:t>Particles in a transverse wave travel ___ to the wave motion</a:t>
            </a:r>
          </a:p>
          <a:p>
            <a:pPr eaLnBrk="1" hangingPunct="1"/>
            <a:r>
              <a:rPr lang="en-US" sz="4400" smtClean="0"/>
              <a:t>Particles in a longitudinal wave travel __ to the wave motion</a:t>
            </a:r>
          </a:p>
          <a:p>
            <a:pPr eaLnBrk="1" hangingPunct="1"/>
            <a:r>
              <a:rPr lang="en-US" sz="4400" smtClean="0"/>
              <a:t>Particles in a surface wave travel ___ to the wave motion</a:t>
            </a:r>
          </a:p>
        </p:txBody>
      </p:sp>
    </p:spTree>
  </p:cSld>
  <p:clrMapOvr>
    <a:masterClrMapping/>
  </p:clrMapOvr>
  <p:transition spd="med">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0"/>
            <a:ext cx="8229600" cy="1143000"/>
          </a:xfrm>
        </p:spPr>
        <p:txBody>
          <a:bodyPr/>
          <a:lstStyle/>
          <a:p>
            <a:pPr eaLnBrk="1" hangingPunct="1"/>
            <a:r>
              <a:rPr lang="en-US" sz="6000" smtClean="0"/>
              <a:t>Wave Properties</a:t>
            </a:r>
          </a:p>
        </p:txBody>
      </p:sp>
      <p:sp>
        <p:nvSpPr>
          <p:cNvPr id="19459" name="Rectangle 3"/>
          <p:cNvSpPr>
            <a:spLocks noGrp="1" noChangeArrowheads="1"/>
          </p:cNvSpPr>
          <p:nvPr>
            <p:ph idx="1"/>
          </p:nvPr>
        </p:nvSpPr>
        <p:spPr>
          <a:xfrm>
            <a:off x="457200" y="990600"/>
            <a:ext cx="8229600" cy="4525963"/>
          </a:xfrm>
        </p:spPr>
        <p:txBody>
          <a:bodyPr/>
          <a:lstStyle/>
          <a:p>
            <a:pPr eaLnBrk="1" hangingPunct="1"/>
            <a:r>
              <a:rPr lang="en-US" sz="4400" smtClean="0"/>
              <a:t>Amplitude </a:t>
            </a:r>
          </a:p>
          <a:p>
            <a:pPr eaLnBrk="1" hangingPunct="1"/>
            <a:r>
              <a:rPr lang="en-US" sz="4400" smtClean="0"/>
              <a:t>Wavelength</a:t>
            </a:r>
          </a:p>
          <a:p>
            <a:pPr eaLnBrk="1" hangingPunct="1"/>
            <a:r>
              <a:rPr lang="en-US" sz="4400" smtClean="0"/>
              <a:t>Period</a:t>
            </a:r>
          </a:p>
          <a:p>
            <a:pPr eaLnBrk="1" hangingPunct="1"/>
            <a:r>
              <a:rPr lang="en-US" sz="4400" smtClean="0"/>
              <a:t>Frequency</a:t>
            </a:r>
          </a:p>
          <a:p>
            <a:pPr eaLnBrk="1" hangingPunct="1"/>
            <a:r>
              <a:rPr lang="en-US" sz="4400" smtClean="0"/>
              <a:t>Wave speed</a:t>
            </a:r>
            <a:endParaRPr lang="en-US" sz="4400" i="1" smtClean="0"/>
          </a:p>
        </p:txBody>
      </p:sp>
      <p:pic>
        <p:nvPicPr>
          <p:cNvPr id="1946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024438"/>
            <a:ext cx="449580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5180013"/>
            <a:ext cx="4114800"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5400" smtClean="0"/>
              <a:t>Crest &amp; Trough</a:t>
            </a:r>
          </a:p>
        </p:txBody>
      </p:sp>
      <p:sp>
        <p:nvSpPr>
          <p:cNvPr id="20483" name="Rectangle 3"/>
          <p:cNvSpPr>
            <a:spLocks noGrp="1" noChangeArrowheads="1"/>
          </p:cNvSpPr>
          <p:nvPr>
            <p:ph idx="1"/>
          </p:nvPr>
        </p:nvSpPr>
        <p:spPr>
          <a:xfrm>
            <a:off x="304800" y="1295400"/>
            <a:ext cx="8839200" cy="1905000"/>
          </a:xfrm>
        </p:spPr>
        <p:txBody>
          <a:bodyPr/>
          <a:lstStyle/>
          <a:p>
            <a:pPr eaLnBrk="1" hangingPunct="1"/>
            <a:r>
              <a:rPr lang="en-US" sz="4400" smtClean="0"/>
              <a:t>Crest – Highest point of a wave</a:t>
            </a:r>
          </a:p>
          <a:p>
            <a:pPr eaLnBrk="1" hangingPunct="1"/>
            <a:r>
              <a:rPr lang="en-US" sz="4400" smtClean="0"/>
              <a:t>Trough – lowest point of a wave.</a:t>
            </a:r>
          </a:p>
        </p:txBody>
      </p:sp>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971800"/>
            <a:ext cx="7848600"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 Box 5"/>
          <p:cNvSpPr txBox="1">
            <a:spLocks noChangeArrowheads="1"/>
          </p:cNvSpPr>
          <p:nvPr/>
        </p:nvSpPr>
        <p:spPr bwMode="auto">
          <a:xfrm>
            <a:off x="1905000" y="2971800"/>
            <a:ext cx="1276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0000FF"/>
                </a:solidFill>
              </a:rPr>
              <a:t>Crest</a:t>
            </a:r>
          </a:p>
        </p:txBody>
      </p:sp>
      <p:sp>
        <p:nvSpPr>
          <p:cNvPr id="20486" name="Text Box 6"/>
          <p:cNvSpPr txBox="1">
            <a:spLocks noChangeArrowheads="1"/>
          </p:cNvSpPr>
          <p:nvPr/>
        </p:nvSpPr>
        <p:spPr bwMode="auto">
          <a:xfrm>
            <a:off x="990600" y="6019800"/>
            <a:ext cx="1631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0000FF"/>
                </a:solidFill>
              </a:rPr>
              <a:t>Trough</a:t>
            </a:r>
          </a:p>
        </p:txBody>
      </p:sp>
    </p:spTree>
  </p:cSld>
  <p:clrMapOvr>
    <a:masterClrMapping/>
  </p:clrMapOvr>
  <p:transition spd="med">
    <p:whee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5400" smtClean="0"/>
              <a:t>Waves</a:t>
            </a:r>
          </a:p>
        </p:txBody>
      </p:sp>
      <p:sp>
        <p:nvSpPr>
          <p:cNvPr id="3075" name="Rectangle 3"/>
          <p:cNvSpPr>
            <a:spLocks noGrp="1" noChangeArrowheads="1"/>
          </p:cNvSpPr>
          <p:nvPr>
            <p:ph idx="1"/>
          </p:nvPr>
        </p:nvSpPr>
        <p:spPr/>
        <p:txBody>
          <a:bodyPr/>
          <a:lstStyle/>
          <a:p>
            <a:pPr eaLnBrk="1" hangingPunct="1"/>
            <a:r>
              <a:rPr lang="en-US" sz="4400" smtClean="0"/>
              <a:t>A wave is a disturbance that carries energy through matter or space.</a:t>
            </a:r>
          </a:p>
        </p:txBody>
      </p:sp>
      <p:pic>
        <p:nvPicPr>
          <p:cNvPr id="3076" name="Picture 4" descr="MCj0308649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352800"/>
            <a:ext cx="5257800" cy="322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6000" smtClean="0"/>
              <a:t>Amplitude</a:t>
            </a:r>
          </a:p>
        </p:txBody>
      </p:sp>
      <p:sp>
        <p:nvSpPr>
          <p:cNvPr id="21507" name="Rectangle 3"/>
          <p:cNvSpPr>
            <a:spLocks noGrp="1" noChangeArrowheads="1"/>
          </p:cNvSpPr>
          <p:nvPr>
            <p:ph idx="1"/>
          </p:nvPr>
        </p:nvSpPr>
        <p:spPr/>
        <p:txBody>
          <a:bodyPr/>
          <a:lstStyle/>
          <a:p>
            <a:pPr eaLnBrk="1" hangingPunct="1"/>
            <a:r>
              <a:rPr lang="en-US" sz="4400" smtClean="0"/>
              <a:t>The distance a wave moves from its resting position</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971800"/>
            <a:ext cx="73914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5"/>
          <p:cNvSpPr txBox="1">
            <a:spLocks noChangeArrowheads="1"/>
          </p:cNvSpPr>
          <p:nvPr/>
        </p:nvSpPr>
        <p:spPr bwMode="auto">
          <a:xfrm>
            <a:off x="2667000" y="5791200"/>
            <a:ext cx="2216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0000FF"/>
                </a:solidFill>
              </a:rPr>
              <a:t>Amplitude</a:t>
            </a:r>
          </a:p>
        </p:txBody>
      </p:sp>
      <p:sp>
        <p:nvSpPr>
          <p:cNvPr id="21510" name="Line 7"/>
          <p:cNvSpPr>
            <a:spLocks noChangeShapeType="1"/>
          </p:cNvSpPr>
          <p:nvPr/>
        </p:nvSpPr>
        <p:spPr bwMode="auto">
          <a:xfrm flipV="1">
            <a:off x="3200400" y="4281488"/>
            <a:ext cx="38100" cy="1509712"/>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1" name="Line 8"/>
          <p:cNvSpPr>
            <a:spLocks noChangeShapeType="1"/>
          </p:cNvSpPr>
          <p:nvPr/>
        </p:nvSpPr>
        <p:spPr bwMode="auto">
          <a:xfrm flipV="1">
            <a:off x="3200400" y="5181600"/>
            <a:ext cx="609600" cy="6096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2" name="Text Box 9"/>
          <p:cNvSpPr txBox="1">
            <a:spLocks noChangeArrowheads="1"/>
          </p:cNvSpPr>
          <p:nvPr/>
        </p:nvSpPr>
        <p:spPr bwMode="auto">
          <a:xfrm>
            <a:off x="7223125" y="3090863"/>
            <a:ext cx="175895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0000FF"/>
                </a:solidFill>
              </a:rPr>
              <a:t>Resting</a:t>
            </a:r>
          </a:p>
          <a:p>
            <a:pPr eaLnBrk="1" hangingPunct="1"/>
            <a:r>
              <a:rPr lang="en-US" sz="3600">
                <a:solidFill>
                  <a:srgbClr val="0000FF"/>
                </a:solidFill>
              </a:rPr>
              <a:t>position</a:t>
            </a:r>
          </a:p>
        </p:txBody>
      </p:sp>
      <p:sp>
        <p:nvSpPr>
          <p:cNvPr id="21513" name="Line 10"/>
          <p:cNvSpPr>
            <a:spLocks noChangeShapeType="1"/>
          </p:cNvSpPr>
          <p:nvPr/>
        </p:nvSpPr>
        <p:spPr bwMode="auto">
          <a:xfrm flipH="1">
            <a:off x="8001000" y="4191000"/>
            <a:ext cx="228600" cy="457200"/>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whee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7813"/>
            <a:ext cx="4038600" cy="1017587"/>
          </a:xfrm>
        </p:spPr>
        <p:txBody>
          <a:bodyPr/>
          <a:lstStyle/>
          <a:p>
            <a:pPr eaLnBrk="1" hangingPunct="1"/>
            <a:r>
              <a:rPr lang="en-US" smtClean="0">
                <a:solidFill>
                  <a:schemeClr val="hlink"/>
                </a:solidFill>
              </a:rPr>
              <a:t>Amplitude cont.</a:t>
            </a:r>
          </a:p>
        </p:txBody>
      </p:sp>
      <p:sp>
        <p:nvSpPr>
          <p:cNvPr id="22531" name="Rectangle 3"/>
          <p:cNvSpPr>
            <a:spLocks noGrp="1" noChangeArrowheads="1"/>
          </p:cNvSpPr>
          <p:nvPr>
            <p:ph idx="1"/>
          </p:nvPr>
        </p:nvSpPr>
        <p:spPr>
          <a:xfrm>
            <a:off x="228600" y="1066800"/>
            <a:ext cx="3962400" cy="5562600"/>
          </a:xfrm>
        </p:spPr>
        <p:txBody>
          <a:bodyPr/>
          <a:lstStyle/>
          <a:p>
            <a:pPr eaLnBrk="1" hangingPunct="1"/>
            <a:r>
              <a:rPr lang="en-US" sz="4400" smtClean="0"/>
              <a:t>The larger the amplitude – the more energy is carried by the wave.</a:t>
            </a:r>
            <a:r>
              <a:rPr lang="en-US" smtClean="0"/>
              <a:t> </a:t>
            </a:r>
          </a:p>
        </p:txBody>
      </p:sp>
      <p:pic>
        <p:nvPicPr>
          <p:cNvPr id="225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70388" y="1219200"/>
            <a:ext cx="47736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0"/>
            <a:ext cx="6248400" cy="1173163"/>
          </a:xfrm>
        </p:spPr>
        <p:txBody>
          <a:bodyPr/>
          <a:lstStyle/>
          <a:p>
            <a:pPr eaLnBrk="1" hangingPunct="1"/>
            <a:r>
              <a:rPr lang="en-US" sz="6000" smtClean="0"/>
              <a:t>Wavelength</a:t>
            </a:r>
          </a:p>
        </p:txBody>
      </p:sp>
      <p:sp>
        <p:nvSpPr>
          <p:cNvPr id="23555" name="Rectangle 3"/>
          <p:cNvSpPr>
            <a:spLocks noGrp="1" noChangeArrowheads="1"/>
          </p:cNvSpPr>
          <p:nvPr>
            <p:ph idx="1"/>
          </p:nvPr>
        </p:nvSpPr>
        <p:spPr>
          <a:xfrm>
            <a:off x="0" y="838200"/>
            <a:ext cx="9144000" cy="2819400"/>
          </a:xfrm>
        </p:spPr>
        <p:txBody>
          <a:bodyPr/>
          <a:lstStyle/>
          <a:p>
            <a:pPr eaLnBrk="1" hangingPunct="1">
              <a:lnSpc>
                <a:spcPct val="80000"/>
              </a:lnSpc>
            </a:pPr>
            <a:r>
              <a:rPr lang="en-US" sz="4000" smtClean="0"/>
              <a:t>The distance from any point on one wave to a corresponding point on an adjacent wave. </a:t>
            </a:r>
          </a:p>
          <a:p>
            <a:pPr eaLnBrk="1" hangingPunct="1">
              <a:lnSpc>
                <a:spcPct val="80000"/>
              </a:lnSpc>
            </a:pPr>
            <a:r>
              <a:rPr lang="en-US" sz="4000" smtClean="0"/>
              <a:t>Usually crest to crest or trough to trough</a:t>
            </a:r>
          </a:p>
        </p:txBody>
      </p:sp>
      <p:pic>
        <p:nvPicPr>
          <p:cNvPr id="2355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800" y="3914775"/>
            <a:ext cx="65532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Text Box 5"/>
          <p:cNvSpPr txBox="1">
            <a:spLocks noChangeArrowheads="1"/>
          </p:cNvSpPr>
          <p:nvPr/>
        </p:nvSpPr>
        <p:spPr bwMode="auto">
          <a:xfrm>
            <a:off x="3870325" y="3303588"/>
            <a:ext cx="2597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a:solidFill>
                  <a:srgbClr val="0000FF"/>
                </a:solidFill>
              </a:rPr>
              <a:t>Wavelength</a:t>
            </a:r>
          </a:p>
        </p:txBody>
      </p:sp>
      <p:sp>
        <p:nvSpPr>
          <p:cNvPr id="23558" name="Line 6"/>
          <p:cNvSpPr>
            <a:spLocks noChangeShapeType="1"/>
          </p:cNvSpPr>
          <p:nvPr/>
        </p:nvSpPr>
        <p:spPr bwMode="auto">
          <a:xfrm flipH="1">
            <a:off x="4572000" y="4191000"/>
            <a:ext cx="228600" cy="381000"/>
          </a:xfrm>
          <a:prstGeom prst="line">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559" name="Line 8"/>
          <p:cNvSpPr>
            <a:spLocks noChangeShapeType="1"/>
          </p:cNvSpPr>
          <p:nvPr/>
        </p:nvSpPr>
        <p:spPr bwMode="auto">
          <a:xfrm flipH="1">
            <a:off x="4648200" y="4267200"/>
            <a:ext cx="381000" cy="685800"/>
          </a:xfrm>
          <a:prstGeom prst="line">
            <a:avLst/>
          </a:prstGeom>
          <a:noFill/>
          <a:ln w="158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whee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4294967295"/>
          </p:nvPr>
        </p:nvSpPr>
        <p:spPr>
          <a:xfrm>
            <a:off x="0" y="838200"/>
            <a:ext cx="8229600" cy="5562600"/>
          </a:xfrm>
        </p:spPr>
        <p:txBody>
          <a:bodyPr/>
          <a:lstStyle/>
          <a:p>
            <a:pPr eaLnBrk="1" hangingPunct="1"/>
            <a:r>
              <a:rPr lang="en-US" sz="4400" smtClean="0"/>
              <a:t>The time it takes for one full wavelength of a wave to pass a certain point is called the </a:t>
            </a:r>
            <a:r>
              <a:rPr lang="en-US" sz="4400" b="1" i="1" u="sng" smtClean="0"/>
              <a:t>period</a:t>
            </a:r>
            <a:r>
              <a:rPr lang="en-US" sz="4400" b="1" smtClean="0"/>
              <a:t>.</a:t>
            </a:r>
          </a:p>
          <a:p>
            <a:pPr eaLnBrk="1" hangingPunct="1"/>
            <a:r>
              <a:rPr lang="en-US" sz="4400" smtClean="0"/>
              <a:t>The symbol for wavelength is </a:t>
            </a:r>
            <a:r>
              <a:rPr lang="el-GR" sz="4400" smtClean="0">
                <a:cs typeface="Arial" charset="0"/>
              </a:rPr>
              <a:t>λ</a:t>
            </a:r>
            <a:r>
              <a:rPr lang="en-US" sz="4400" smtClean="0">
                <a:cs typeface="Arial" charset="0"/>
              </a:rPr>
              <a:t>                     </a:t>
            </a:r>
            <a:r>
              <a:rPr lang="en-US" smtClean="0">
                <a:solidFill>
                  <a:schemeClr val="hlink"/>
                </a:solidFill>
                <a:cs typeface="Arial" charset="0"/>
              </a:rPr>
              <a:t>(the (Greek letter lambda)</a:t>
            </a:r>
            <a:endParaRPr lang="el-GR" smtClean="0">
              <a:solidFill>
                <a:schemeClr val="hlink"/>
              </a:solidFill>
              <a:cs typeface="Arial" charset="0"/>
            </a:endParaRPr>
          </a:p>
        </p:txBody>
      </p:sp>
      <p:pic>
        <p:nvPicPr>
          <p:cNvPr id="2457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4419600"/>
            <a:ext cx="313531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5"/>
          <p:cNvSpPr txBox="1">
            <a:spLocks noChangeArrowheads="1"/>
          </p:cNvSpPr>
          <p:nvPr/>
        </p:nvSpPr>
        <p:spPr bwMode="auto">
          <a:xfrm>
            <a:off x="517525" y="69850"/>
            <a:ext cx="41100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000">
                <a:solidFill>
                  <a:schemeClr val="hlink"/>
                </a:solidFill>
              </a:rPr>
              <a:t>Wavelength cont.</a:t>
            </a:r>
          </a:p>
        </p:txBody>
      </p:sp>
    </p:spTree>
  </p:cSld>
  <p:clrMapOvr>
    <a:masterClrMapping/>
  </p:clrMapOvr>
  <p:transition spd="med">
    <p:whee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7813"/>
            <a:ext cx="1905000" cy="1017587"/>
          </a:xfrm>
        </p:spPr>
        <p:txBody>
          <a:bodyPr/>
          <a:lstStyle/>
          <a:p>
            <a:pPr algn="l" eaLnBrk="1" hangingPunct="1"/>
            <a:r>
              <a:rPr lang="en-US" smtClean="0"/>
              <a:t>Period</a:t>
            </a:r>
          </a:p>
        </p:txBody>
      </p:sp>
      <mc:AlternateContent xmlns:mc="http://schemas.openxmlformats.org/markup-compatibility/2006" xmlns:a14="http://schemas.microsoft.com/office/drawing/2010/main">
        <mc:Choice Requires="a14">
          <p:sp>
            <p:nvSpPr>
              <p:cNvPr id="25603" name="Rectangle 5"/>
              <p:cNvSpPr>
                <a:spLocks noGrp="1" noChangeArrowheads="1"/>
              </p:cNvSpPr>
              <p:nvPr>
                <p:ph idx="1"/>
              </p:nvPr>
            </p:nvSpPr>
            <p:spPr>
              <a:xfrm>
                <a:off x="381000" y="1143000"/>
                <a:ext cx="8229600" cy="4525963"/>
              </a:xfrm>
            </p:spPr>
            <p:txBody>
              <a:bodyPr/>
              <a:lstStyle/>
              <a:p>
                <a:pPr eaLnBrk="1" hangingPunct="1"/>
                <a:r>
                  <a:rPr lang="en-US" sz="4000" dirty="0" smtClean="0"/>
                  <a:t>The time required for one cycle, a complete motion that returns to its starting point.</a:t>
                </a:r>
              </a:p>
              <a:p>
                <a:pPr marL="0" indent="0" eaLnBrk="1" hangingPunct="1">
                  <a:buNone/>
                </a:pPr>
                <a:r>
                  <a:rPr lang="en-US" sz="4000" dirty="0" smtClean="0"/>
                  <a:t>Period = </a:t>
                </a:r>
                <a14:m>
                  <m:oMath xmlns:m="http://schemas.openxmlformats.org/officeDocument/2006/math">
                    <m:f>
                      <m:fPr>
                        <m:ctrlPr>
                          <a:rPr lang="en-US" sz="4000" i="1" smtClean="0">
                            <a:latin typeface="Cambria Math"/>
                          </a:rPr>
                        </m:ctrlPr>
                      </m:fPr>
                      <m:num>
                        <m:r>
                          <a:rPr lang="en-US" sz="4000" b="0" i="1" smtClean="0">
                            <a:latin typeface="Cambria Math"/>
                          </a:rPr>
                          <m:t>𝑡𝑜𝑡𝑎𝑙</m:t>
                        </m:r>
                        <m:r>
                          <a:rPr lang="en-US" sz="4000" b="0" i="1" smtClean="0">
                            <a:latin typeface="Cambria Math"/>
                          </a:rPr>
                          <m:t> </m:t>
                        </m:r>
                        <m:r>
                          <a:rPr lang="en-US" sz="4000" b="0" i="1" smtClean="0">
                            <a:latin typeface="Cambria Math"/>
                          </a:rPr>
                          <m:t>𝑡𝑖𝑚𝑒</m:t>
                        </m:r>
                      </m:num>
                      <m:den>
                        <m:r>
                          <a:rPr lang="en-US" sz="4000" b="0" i="1" smtClean="0">
                            <a:latin typeface="Cambria Math"/>
                          </a:rPr>
                          <m:t>𝑡𝑜𝑡𝑎𝑙</m:t>
                        </m:r>
                        <m:r>
                          <a:rPr lang="en-US" sz="4000" b="0" i="1" smtClean="0">
                            <a:latin typeface="Cambria Math"/>
                          </a:rPr>
                          <m:t> # </m:t>
                        </m:r>
                        <m:r>
                          <a:rPr lang="en-US" sz="4000" b="0" i="1" smtClean="0">
                            <a:latin typeface="Cambria Math"/>
                          </a:rPr>
                          <m:t>𝑜𝑓</m:t>
                        </m:r>
                        <m:r>
                          <a:rPr lang="en-US" sz="4000" b="0" i="1" smtClean="0">
                            <a:latin typeface="Cambria Math"/>
                          </a:rPr>
                          <m:t> </m:t>
                        </m:r>
                        <m:r>
                          <a:rPr lang="en-US" sz="4000" b="0" i="1" smtClean="0">
                            <a:latin typeface="Cambria Math"/>
                          </a:rPr>
                          <m:t>𝑤𝑎𝑣𝑒𝑠</m:t>
                        </m:r>
                      </m:den>
                    </m:f>
                  </m:oMath>
                </a14:m>
                <a:endParaRPr lang="en-US" sz="4000" dirty="0" smtClean="0"/>
              </a:p>
              <a:p>
                <a:pPr marL="0" indent="0" eaLnBrk="1" hangingPunct="1">
                  <a:buNone/>
                </a:pPr>
                <a:r>
                  <a:rPr lang="en-US" sz="4000" dirty="0"/>
                  <a:t>	</a:t>
                </a:r>
                <a:r>
                  <a:rPr lang="en-US" sz="4000" dirty="0" smtClean="0"/>
                  <a:t>Period = </a:t>
                </a:r>
                <a14:m>
                  <m:oMath xmlns:m="http://schemas.openxmlformats.org/officeDocument/2006/math">
                    <m:f>
                      <m:fPr>
                        <m:ctrlPr>
                          <a:rPr lang="en-US" sz="4000" i="1" smtClean="0">
                            <a:latin typeface="Cambria Math"/>
                          </a:rPr>
                        </m:ctrlPr>
                      </m:fPr>
                      <m:num>
                        <m:r>
                          <a:rPr lang="en-US" sz="4000" b="0" i="1" smtClean="0">
                            <a:latin typeface="Cambria Math"/>
                          </a:rPr>
                          <m:t>𝑡𝑖𝑚𝑒</m:t>
                        </m:r>
                      </m:num>
                      <m:den>
                        <m:r>
                          <a:rPr lang="en-US" sz="4000" b="0" i="1" smtClean="0">
                            <a:latin typeface="Cambria Math"/>
                          </a:rPr>
                          <m:t>1 </m:t>
                        </m:r>
                        <m:r>
                          <a:rPr lang="en-US" sz="4000" b="0" i="1" smtClean="0">
                            <a:latin typeface="Cambria Math"/>
                          </a:rPr>
                          <m:t>𝑤𝑎𝑣𝑒</m:t>
                        </m:r>
                      </m:den>
                    </m:f>
                  </m:oMath>
                </a14:m>
                <a:endParaRPr lang="en-US" sz="4000" dirty="0" smtClean="0"/>
              </a:p>
              <a:p>
                <a:pPr eaLnBrk="1" hangingPunct="1"/>
                <a:r>
                  <a:rPr lang="en-US" sz="4000" dirty="0" smtClean="0"/>
                  <a:t>Any periodic motion has a frequency</a:t>
                </a:r>
              </a:p>
            </p:txBody>
          </p:sp>
        </mc:Choice>
        <mc:Fallback xmlns="">
          <p:sp>
            <p:nvSpPr>
              <p:cNvPr id="25603" name="Rectangle 5"/>
              <p:cNvSpPr>
                <a:spLocks noGrp="1" noRot="1" noChangeAspect="1" noMove="1" noResize="1" noEditPoints="1" noAdjustHandles="1" noChangeArrowheads="1" noChangeShapeType="1" noTextEdit="1"/>
              </p:cNvSpPr>
              <p:nvPr>
                <p:ph idx="1"/>
              </p:nvPr>
            </p:nvSpPr>
            <p:spPr>
              <a:xfrm>
                <a:off x="381000" y="1143000"/>
                <a:ext cx="8229600" cy="4525963"/>
              </a:xfrm>
              <a:blipFill rotWithShape="1">
                <a:blip r:embed="rId2"/>
                <a:stretch>
                  <a:fillRect l="-2667" t="-2426" r="-667" b="-13208"/>
                </a:stretch>
              </a:blipFill>
            </p:spPr>
            <p:txBody>
              <a:bodyPr/>
              <a:lstStyle/>
              <a:p>
                <a:r>
                  <a:rPr lang="en-US">
                    <a:noFill/>
                  </a:rPr>
                  <a:t> </a:t>
                </a:r>
              </a:p>
            </p:txBody>
          </p:sp>
        </mc:Fallback>
      </mc:AlternateContent>
      <p:pic>
        <p:nvPicPr>
          <p:cNvPr id="2560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743200"/>
            <a:ext cx="1839356" cy="1660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whee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4343400" cy="914400"/>
          </a:xfrm>
        </p:spPr>
        <p:txBody>
          <a:bodyPr/>
          <a:lstStyle/>
          <a:p>
            <a:pPr eaLnBrk="1" hangingPunct="1"/>
            <a:r>
              <a:rPr lang="en-US" sz="5400" smtClean="0"/>
              <a:t>Frequency</a:t>
            </a:r>
          </a:p>
        </p:txBody>
      </p:sp>
      <p:sp>
        <p:nvSpPr>
          <p:cNvPr id="26627" name="Rectangle 3"/>
          <p:cNvSpPr>
            <a:spLocks noGrp="1" noChangeArrowheads="1"/>
          </p:cNvSpPr>
          <p:nvPr>
            <p:ph type="body" sz="half" idx="1"/>
          </p:nvPr>
        </p:nvSpPr>
        <p:spPr>
          <a:xfrm>
            <a:off x="152400" y="762000"/>
            <a:ext cx="8763000" cy="2819400"/>
          </a:xfrm>
        </p:spPr>
        <p:txBody>
          <a:bodyPr/>
          <a:lstStyle/>
          <a:p>
            <a:pPr eaLnBrk="1" hangingPunct="1"/>
            <a:r>
              <a:rPr lang="en-US" sz="4000" dirty="0" smtClean="0"/>
              <a:t>the number of full wavelengths that pass a point in a given time (rate).  </a:t>
            </a:r>
          </a:p>
          <a:p>
            <a:pPr eaLnBrk="1" hangingPunct="1"/>
            <a:r>
              <a:rPr lang="en-US" sz="4000" dirty="0" smtClean="0"/>
              <a:t>The greater the number of waves per second, </a:t>
            </a:r>
          </a:p>
          <a:p>
            <a:pPr lvl="1" eaLnBrk="1" hangingPunct="1"/>
            <a:r>
              <a:rPr lang="en-US" sz="3600" dirty="0" smtClean="0"/>
              <a:t>the higher the frequency </a:t>
            </a:r>
            <a:endParaRPr lang="en-US" sz="3600" dirty="0"/>
          </a:p>
          <a:p>
            <a:pPr lvl="1" eaLnBrk="1" hangingPunct="1"/>
            <a:r>
              <a:rPr lang="en-US" sz="3600" dirty="0" smtClean="0"/>
              <a:t>the more energy carried by the wave. </a:t>
            </a:r>
          </a:p>
        </p:txBody>
      </p:sp>
      <p:pic>
        <p:nvPicPr>
          <p:cNvPr id="26628"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81000" y="5334000"/>
            <a:ext cx="8839200" cy="1417075"/>
          </a:xfrm>
          <a:noFill/>
        </p:spPr>
      </p:pic>
    </p:spTree>
  </p:cSld>
  <p:clrMapOvr>
    <a:masterClrMapping/>
  </p:clrMapOvr>
  <p:transition spd="med">
    <p:whee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4343400" cy="914400"/>
          </a:xfrm>
        </p:spPr>
        <p:txBody>
          <a:bodyPr/>
          <a:lstStyle/>
          <a:p>
            <a:pPr eaLnBrk="1" hangingPunct="1"/>
            <a:r>
              <a:rPr lang="en-US" sz="5400" smtClean="0"/>
              <a:t>Frequency</a:t>
            </a:r>
          </a:p>
        </p:txBody>
      </p:sp>
      <mc:AlternateContent xmlns:mc="http://schemas.openxmlformats.org/markup-compatibility/2006" xmlns:a14="http://schemas.microsoft.com/office/drawing/2010/main">
        <mc:Choice Requires="a14">
          <p:sp>
            <p:nvSpPr>
              <p:cNvPr id="26627" name="Rectangle 3"/>
              <p:cNvSpPr>
                <a:spLocks noGrp="1" noChangeArrowheads="1"/>
              </p:cNvSpPr>
              <p:nvPr>
                <p:ph type="body" sz="half" idx="1"/>
              </p:nvPr>
            </p:nvSpPr>
            <p:spPr>
              <a:xfrm>
                <a:off x="152400" y="762000"/>
                <a:ext cx="8763000" cy="4800600"/>
              </a:xfrm>
            </p:spPr>
            <p:txBody>
              <a:bodyPr/>
              <a:lstStyle/>
              <a:p>
                <a:pPr eaLnBrk="1" hangingPunct="1"/>
                <a:r>
                  <a:rPr lang="en-US" sz="4400" dirty="0" smtClean="0"/>
                  <a:t>The symbol for frequency is </a:t>
                </a:r>
                <a:r>
                  <a:rPr lang="en-US" sz="4400" dirty="0" smtClean="0">
                    <a:cs typeface="Arial" charset="0"/>
                  </a:rPr>
                  <a:t>ƒ.</a:t>
                </a:r>
              </a:p>
              <a:p>
                <a:pPr marL="0" indent="0" eaLnBrk="1" hangingPunct="1">
                  <a:buNone/>
                </a:pPr>
                <a:r>
                  <a:rPr lang="en-US" sz="4400" dirty="0" smtClean="0">
                    <a:cs typeface="Arial" charset="0"/>
                  </a:rPr>
                  <a:t>Frequency = </a:t>
                </a:r>
                <a14:m>
                  <m:oMath xmlns:m="http://schemas.openxmlformats.org/officeDocument/2006/math">
                    <m:f>
                      <m:fPr>
                        <m:ctrlPr>
                          <a:rPr lang="en-US" sz="4400" i="1" smtClean="0">
                            <a:latin typeface="Cambria Math"/>
                            <a:cs typeface="Arial" charset="0"/>
                          </a:rPr>
                        </m:ctrlPr>
                      </m:fPr>
                      <m:num>
                        <m:r>
                          <a:rPr lang="en-US" sz="4400" b="0" i="1" smtClean="0">
                            <a:latin typeface="Cambria Math"/>
                            <a:cs typeface="Arial" charset="0"/>
                          </a:rPr>
                          <m:t>𝑡𝑜𝑡𝑎𝑙</m:t>
                        </m:r>
                        <m:r>
                          <a:rPr lang="en-US" sz="4400" b="0" i="1" smtClean="0">
                            <a:latin typeface="Cambria Math"/>
                            <a:cs typeface="Arial" charset="0"/>
                          </a:rPr>
                          <m:t> # </m:t>
                        </m:r>
                        <m:r>
                          <a:rPr lang="en-US" sz="4400" b="0" i="1" smtClean="0">
                            <a:latin typeface="Cambria Math"/>
                            <a:cs typeface="Arial" charset="0"/>
                          </a:rPr>
                          <m:t>𝑜𝑓</m:t>
                        </m:r>
                        <m:r>
                          <a:rPr lang="en-US" sz="4400" b="0" i="1" smtClean="0">
                            <a:latin typeface="Cambria Math"/>
                            <a:cs typeface="Arial" charset="0"/>
                          </a:rPr>
                          <m:t> </m:t>
                        </m:r>
                        <m:r>
                          <a:rPr lang="en-US" sz="4400" b="0" i="1" smtClean="0">
                            <a:latin typeface="Cambria Math"/>
                            <a:cs typeface="Arial" charset="0"/>
                          </a:rPr>
                          <m:t>𝑤𝑎𝑣𝑒𝑠</m:t>
                        </m:r>
                      </m:num>
                      <m:den>
                        <m:r>
                          <a:rPr lang="en-US" sz="4400" b="0" i="1" smtClean="0">
                            <a:latin typeface="Cambria Math"/>
                            <a:cs typeface="Arial" charset="0"/>
                          </a:rPr>
                          <m:t>𝑡𝑜𝑡𝑎𝑙</m:t>
                        </m:r>
                        <m:r>
                          <a:rPr lang="en-US" sz="4400" b="0" i="1" smtClean="0">
                            <a:latin typeface="Cambria Math"/>
                            <a:cs typeface="Arial" charset="0"/>
                          </a:rPr>
                          <m:t> </m:t>
                        </m:r>
                        <m:r>
                          <a:rPr lang="en-US" sz="4400" b="0" i="1" smtClean="0">
                            <a:latin typeface="Cambria Math"/>
                            <a:cs typeface="Arial" charset="0"/>
                          </a:rPr>
                          <m:t>𝑡𝑖𝑚𝑒</m:t>
                        </m:r>
                      </m:den>
                    </m:f>
                  </m:oMath>
                </a14:m>
                <a:endParaRPr lang="en-US" sz="4400" dirty="0" smtClean="0">
                  <a:cs typeface="Arial" charset="0"/>
                </a:endParaRPr>
              </a:p>
              <a:p>
                <a:pPr eaLnBrk="1" hangingPunct="1"/>
                <a:r>
                  <a:rPr lang="en-US" sz="4400" dirty="0"/>
                  <a:t>Frequency is measured in hertz (Hz).  </a:t>
                </a:r>
              </a:p>
              <a:p>
                <a:pPr eaLnBrk="1" hangingPunct="1"/>
                <a:r>
                  <a:rPr lang="en-US" sz="4400" dirty="0"/>
                  <a:t>1Hz = 1 wave per second. </a:t>
                </a:r>
              </a:p>
              <a:p>
                <a:pPr marL="0" indent="0" eaLnBrk="1" hangingPunct="1">
                  <a:buNone/>
                </a:pPr>
                <a:endParaRPr lang="en-US" dirty="0" smtClean="0">
                  <a:cs typeface="Arial" charset="0"/>
                </a:endParaRPr>
              </a:p>
              <a:p>
                <a:pPr marL="0" indent="0" eaLnBrk="1" hangingPunct="1">
                  <a:buNone/>
                </a:pPr>
                <a:endParaRPr lang="en-US" dirty="0" smtClean="0">
                  <a:cs typeface="Arial" charset="0"/>
                </a:endParaRPr>
              </a:p>
            </p:txBody>
          </p:sp>
        </mc:Choice>
        <mc:Fallback xmlns="">
          <p:sp>
            <p:nvSpPr>
              <p:cNvPr id="26627" name="Rectangle 3"/>
              <p:cNvSpPr>
                <a:spLocks noGrp="1" noRot="1" noChangeAspect="1" noMove="1" noResize="1" noEditPoints="1" noAdjustHandles="1" noChangeArrowheads="1" noChangeShapeType="1" noTextEdit="1"/>
              </p:cNvSpPr>
              <p:nvPr>
                <p:ph type="body" sz="half" idx="1"/>
              </p:nvPr>
            </p:nvSpPr>
            <p:spPr>
              <a:xfrm>
                <a:off x="152400" y="762000"/>
                <a:ext cx="8763000" cy="4800600"/>
              </a:xfrm>
              <a:blipFill rotWithShape="1">
                <a:blip r:embed="rId3"/>
                <a:stretch>
                  <a:fillRect l="-2782" t="-2538"/>
                </a:stretch>
              </a:blipFill>
            </p:spPr>
            <p:txBody>
              <a:bodyPr/>
              <a:lstStyle/>
              <a:p>
                <a:r>
                  <a:rPr lang="en-US">
                    <a:noFill/>
                  </a:rPr>
                  <a:t> </a:t>
                </a:r>
              </a:p>
            </p:txBody>
          </p:sp>
        </mc:Fallback>
      </mc:AlternateContent>
      <p:pic>
        <p:nvPicPr>
          <p:cNvPr id="26628" name="Picture 4"/>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81000" y="5334000"/>
            <a:ext cx="8839200" cy="1417075"/>
          </a:xfrm>
          <a:noFill/>
        </p:spPr>
      </p:pic>
    </p:spTree>
    <p:extLst>
      <p:ext uri="{BB962C8B-B14F-4D97-AF65-F5344CB8AC3E}">
        <p14:creationId xmlns:p14="http://schemas.microsoft.com/office/powerpoint/2010/main" val="128414711"/>
      </p:ext>
    </p:extLst>
  </p:cSld>
  <p:clrMapOvr>
    <a:masterClrMapping/>
  </p:clrMapOvr>
  <p:transition spd="med">
    <p:whee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7813"/>
            <a:ext cx="4876800" cy="1093787"/>
          </a:xfrm>
        </p:spPr>
        <p:txBody>
          <a:bodyPr/>
          <a:lstStyle/>
          <a:p>
            <a:pPr eaLnBrk="1" hangingPunct="1"/>
            <a:r>
              <a:rPr lang="en-US" sz="6000" smtClean="0"/>
              <a:t>Wave Speed</a:t>
            </a:r>
          </a:p>
        </p:txBody>
      </p:sp>
      <p:sp>
        <p:nvSpPr>
          <p:cNvPr id="28675" name="Rectangle 3"/>
          <p:cNvSpPr>
            <a:spLocks noGrp="1" noChangeArrowheads="1"/>
          </p:cNvSpPr>
          <p:nvPr>
            <p:ph type="body" sz="half" idx="1"/>
          </p:nvPr>
        </p:nvSpPr>
        <p:spPr>
          <a:xfrm>
            <a:off x="152400" y="1371600"/>
            <a:ext cx="8077200" cy="2286000"/>
          </a:xfrm>
        </p:spPr>
        <p:txBody>
          <a:bodyPr/>
          <a:lstStyle/>
          <a:p>
            <a:pPr eaLnBrk="1" hangingPunct="1"/>
            <a:r>
              <a:rPr lang="en-US" sz="4400" smtClean="0"/>
              <a:t>How fast a wave </a:t>
            </a:r>
          </a:p>
          <a:p>
            <a:pPr eaLnBrk="1" hangingPunct="1">
              <a:buFont typeface="Wingdings" pitchFamily="2" charset="2"/>
              <a:buNone/>
            </a:pPr>
            <a:r>
              <a:rPr lang="en-US" sz="4400" smtClean="0"/>
              <a:t>    moves.</a:t>
            </a:r>
          </a:p>
        </p:txBody>
      </p:sp>
      <p:pic>
        <p:nvPicPr>
          <p:cNvPr id="28676"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791200" y="0"/>
            <a:ext cx="3051175" cy="3733800"/>
          </a:xfrm>
          <a:noFill/>
        </p:spPr>
      </p:pic>
      <p:sp>
        <p:nvSpPr>
          <p:cNvPr id="28677" name="Text Box 6"/>
          <p:cNvSpPr txBox="1">
            <a:spLocks noChangeArrowheads="1"/>
          </p:cNvSpPr>
          <p:nvPr/>
        </p:nvSpPr>
        <p:spPr bwMode="auto">
          <a:xfrm>
            <a:off x="3048000" y="2438400"/>
            <a:ext cx="15843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a:t>       d</a:t>
            </a:r>
          </a:p>
          <a:p>
            <a:pPr eaLnBrk="1" hangingPunct="1"/>
            <a:r>
              <a:rPr lang="en-US" sz="4400"/>
              <a:t>S =  t</a:t>
            </a:r>
          </a:p>
        </p:txBody>
      </p:sp>
      <p:sp>
        <p:nvSpPr>
          <p:cNvPr id="28678" name="Line 7"/>
          <p:cNvSpPr>
            <a:spLocks noChangeShapeType="1"/>
          </p:cNvSpPr>
          <p:nvPr/>
        </p:nvSpPr>
        <p:spPr bwMode="auto">
          <a:xfrm>
            <a:off x="4114800" y="3200400"/>
            <a:ext cx="5334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79" name="Text Box 8"/>
          <p:cNvSpPr txBox="1">
            <a:spLocks noChangeArrowheads="1"/>
          </p:cNvSpPr>
          <p:nvPr/>
        </p:nvSpPr>
        <p:spPr bwMode="auto">
          <a:xfrm>
            <a:off x="0" y="3810000"/>
            <a:ext cx="91440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400"/>
              <a:t>speed = frequency x wavelength </a:t>
            </a:r>
          </a:p>
          <a:p>
            <a:pPr eaLnBrk="1" hangingPunct="1"/>
            <a:r>
              <a:rPr lang="en-US" sz="4400"/>
              <a:t>Speed =          x            =</a:t>
            </a:r>
          </a:p>
          <a:p>
            <a:pPr eaLnBrk="1" hangingPunct="1"/>
            <a:r>
              <a:rPr lang="en-US" sz="4400">
                <a:solidFill>
                  <a:srgbClr val="CC0000"/>
                </a:solidFill>
              </a:rPr>
              <a:t>or</a:t>
            </a:r>
            <a:r>
              <a:rPr lang="en-US" sz="4400"/>
              <a:t>   </a:t>
            </a:r>
          </a:p>
          <a:p>
            <a:pPr eaLnBrk="1" hangingPunct="1"/>
            <a:r>
              <a:rPr lang="en-US" sz="4800">
                <a:latin typeface="Times New Roman" pitchFamily="18" charset="0"/>
              </a:rPr>
              <a:t>v = </a:t>
            </a:r>
            <a:r>
              <a:rPr lang="en-US" sz="4800" i="1">
                <a:latin typeface="Times New Roman" pitchFamily="18" charset="0"/>
              </a:rPr>
              <a:t>f</a:t>
            </a:r>
            <a:r>
              <a:rPr lang="en-US" sz="4800">
                <a:latin typeface="Times New Roman" pitchFamily="18" charset="0"/>
              </a:rPr>
              <a:t> x λ</a:t>
            </a:r>
          </a:p>
        </p:txBody>
      </p:sp>
      <p:sp>
        <p:nvSpPr>
          <p:cNvPr id="28680" name="Text Box 9"/>
          <p:cNvSpPr txBox="1">
            <a:spLocks noChangeArrowheads="1"/>
          </p:cNvSpPr>
          <p:nvPr/>
        </p:nvSpPr>
        <p:spPr bwMode="auto">
          <a:xfrm>
            <a:off x="2895600" y="4495800"/>
            <a:ext cx="510381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2800" u="sng"/>
              <a:t>  1  </a:t>
            </a:r>
            <a:r>
              <a:rPr lang="en-US" sz="2800"/>
              <a:t>        </a:t>
            </a:r>
            <a:r>
              <a:rPr lang="en-US" sz="2800" u="sng"/>
              <a:t>distance</a:t>
            </a:r>
            <a:r>
              <a:rPr lang="en-US" sz="2800"/>
              <a:t>         </a:t>
            </a:r>
            <a:r>
              <a:rPr lang="en-US" sz="2800" u="sng"/>
              <a:t>distance</a:t>
            </a:r>
          </a:p>
          <a:p>
            <a:r>
              <a:rPr lang="en-US" sz="2800"/>
              <a:t>time            1                   time</a:t>
            </a:r>
          </a:p>
        </p:txBody>
      </p:sp>
    </p:spTree>
  </p:cSld>
  <p:clrMapOvr>
    <a:masterClrMapping/>
  </p:clrMapOvr>
  <p:transition spd="med">
    <p:whee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6000" dirty="0" smtClean="0"/>
              <a:t>Symbols and units</a:t>
            </a:r>
          </a:p>
        </p:txBody>
      </p:sp>
      <p:sp>
        <p:nvSpPr>
          <p:cNvPr id="29699" name="Rectangle 3"/>
          <p:cNvSpPr>
            <a:spLocks noGrp="1" noChangeArrowheads="1"/>
          </p:cNvSpPr>
          <p:nvPr>
            <p:ph type="body" sz="half" idx="1"/>
          </p:nvPr>
        </p:nvSpPr>
        <p:spPr>
          <a:xfrm>
            <a:off x="457200" y="1600200"/>
            <a:ext cx="7620000" cy="4800600"/>
          </a:xfrm>
        </p:spPr>
        <p:txBody>
          <a:bodyPr/>
          <a:lstStyle/>
          <a:p>
            <a:pPr eaLnBrk="1" hangingPunct="1"/>
            <a:r>
              <a:rPr lang="en-US" sz="4400" dirty="0" smtClean="0">
                <a:latin typeface="Times New Roman" pitchFamily="18" charset="0"/>
              </a:rPr>
              <a:t>S = speed </a:t>
            </a:r>
          </a:p>
          <a:p>
            <a:pPr marL="457200" lvl="1" indent="0" eaLnBrk="1" hangingPunct="1">
              <a:buNone/>
            </a:pPr>
            <a:r>
              <a:rPr lang="en-US" sz="4000" dirty="0" smtClean="0">
                <a:latin typeface="Times New Roman" pitchFamily="18" charset="0"/>
              </a:rPr>
              <a:t>S unit is m/s</a:t>
            </a:r>
          </a:p>
          <a:p>
            <a:pPr eaLnBrk="1" hangingPunct="1"/>
            <a:r>
              <a:rPr lang="en-US" sz="4400" i="1" dirty="0" smtClean="0">
                <a:latin typeface="Times New Roman" pitchFamily="18" charset="0"/>
              </a:rPr>
              <a:t>f  </a:t>
            </a:r>
            <a:r>
              <a:rPr lang="en-US" sz="4400" dirty="0" smtClean="0"/>
              <a:t>= frequency   </a:t>
            </a:r>
          </a:p>
          <a:p>
            <a:pPr marL="457200" lvl="1" indent="0" eaLnBrk="1" hangingPunct="1">
              <a:buNone/>
            </a:pPr>
            <a:r>
              <a:rPr lang="en-US" sz="4000" i="1" dirty="0">
                <a:latin typeface="Times New Roman" pitchFamily="18" charset="0"/>
              </a:rPr>
              <a:t>f </a:t>
            </a:r>
            <a:r>
              <a:rPr lang="en-US" sz="4000" i="1" dirty="0" smtClean="0">
                <a:latin typeface="Times New Roman" pitchFamily="18" charset="0"/>
              </a:rPr>
              <a:t> </a:t>
            </a:r>
            <a:r>
              <a:rPr lang="en-US" sz="4000" dirty="0" smtClean="0"/>
              <a:t>unit = Hz (or 1/s)</a:t>
            </a:r>
          </a:p>
          <a:p>
            <a:pPr eaLnBrk="1" hangingPunct="1"/>
            <a:r>
              <a:rPr lang="el-GR" sz="4400" dirty="0" smtClean="0">
                <a:latin typeface="Times New Roman" pitchFamily="18" charset="0"/>
                <a:cs typeface="Times New Roman" pitchFamily="18" charset="0"/>
              </a:rPr>
              <a:t>λ</a:t>
            </a:r>
            <a:r>
              <a:rPr lang="en-US" sz="4400" dirty="0" smtClean="0">
                <a:latin typeface="Times New Roman" pitchFamily="18" charset="0"/>
                <a:cs typeface="Times New Roman" pitchFamily="18" charset="0"/>
              </a:rPr>
              <a:t> </a:t>
            </a:r>
            <a:r>
              <a:rPr lang="en-US" sz="4400" dirty="0" smtClean="0">
                <a:cs typeface="Times New Roman" pitchFamily="18" charset="0"/>
              </a:rPr>
              <a:t>= wavelength    </a:t>
            </a:r>
          </a:p>
          <a:p>
            <a:pPr marL="457200" lvl="1" indent="0" eaLnBrk="1" hangingPunct="1">
              <a:buNone/>
            </a:pPr>
            <a:r>
              <a:rPr lang="el-GR" sz="4000" dirty="0">
                <a:latin typeface="Times New Roman" pitchFamily="18" charset="0"/>
                <a:cs typeface="Times New Roman" pitchFamily="18" charset="0"/>
              </a:rPr>
              <a:t>λ </a:t>
            </a:r>
            <a:r>
              <a:rPr lang="en-US" sz="4000" dirty="0" smtClean="0">
                <a:cs typeface="Times New Roman" pitchFamily="18" charset="0"/>
              </a:rPr>
              <a:t>unit </a:t>
            </a:r>
            <a:r>
              <a:rPr lang="en-US" sz="3600" dirty="0" smtClean="0">
                <a:cs typeface="Times New Roman" pitchFamily="18" charset="0"/>
              </a:rPr>
              <a:t>= m </a:t>
            </a:r>
            <a:r>
              <a:rPr lang="en-US" sz="2400" dirty="0" smtClean="0">
                <a:cs typeface="Times New Roman" pitchFamily="18" charset="0"/>
              </a:rPr>
              <a:t>(meter)</a:t>
            </a:r>
            <a:endParaRPr lang="el-GR" sz="3600" dirty="0" smtClean="0">
              <a:cs typeface="Times New Roman" pitchFamily="18" charset="0"/>
            </a:endParaRPr>
          </a:p>
        </p:txBody>
      </p:sp>
      <p:pic>
        <p:nvPicPr>
          <p:cNvPr id="29700"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724400" y="1600200"/>
            <a:ext cx="4202113" cy="4267200"/>
          </a:xfrm>
          <a:noFill/>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52400" y="228600"/>
            <a:ext cx="3200400" cy="2362200"/>
          </a:xfrm>
        </p:spPr>
        <p:txBody>
          <a:bodyPr/>
          <a:lstStyle/>
          <a:p>
            <a:pPr marL="457200" lvl="1" indent="0">
              <a:buFont typeface="Arial" charset="0"/>
              <a:buNone/>
              <a:defRPr/>
            </a:pPr>
            <a:r>
              <a:rPr lang="en-US" sz="2400" dirty="0" smtClean="0"/>
              <a:t>Using the wave shown find </a:t>
            </a:r>
          </a:p>
          <a:p>
            <a:pPr lvl="1" algn="r">
              <a:defRPr/>
            </a:pPr>
            <a:r>
              <a:rPr lang="en-US" dirty="0" smtClean="0"/>
              <a:t>Wave length </a:t>
            </a:r>
            <a:endParaRPr lang="en-US" dirty="0"/>
          </a:p>
          <a:p>
            <a:pPr lvl="1" algn="r">
              <a:defRPr/>
            </a:pPr>
            <a:r>
              <a:rPr lang="en-US" dirty="0"/>
              <a:t>The amplitude</a:t>
            </a:r>
          </a:p>
          <a:p>
            <a:pPr lvl="1" algn="r">
              <a:defRPr/>
            </a:pPr>
            <a:r>
              <a:rPr lang="en-US" dirty="0"/>
              <a:t>The period </a:t>
            </a:r>
          </a:p>
          <a:p>
            <a:pPr lvl="1" algn="r">
              <a:defRPr/>
            </a:pPr>
            <a:r>
              <a:rPr lang="en-US" dirty="0" smtClean="0"/>
              <a:t>Frequency</a:t>
            </a:r>
            <a:endParaRPr lang="en-US" dirty="0"/>
          </a:p>
        </p:txBody>
      </p:sp>
      <p:sp>
        <p:nvSpPr>
          <p:cNvPr id="4" name="Content Placeholder 3"/>
          <p:cNvSpPr>
            <a:spLocks noGrp="1"/>
          </p:cNvSpPr>
          <p:nvPr>
            <p:ph sz="half" idx="2"/>
          </p:nvPr>
        </p:nvSpPr>
        <p:spPr>
          <a:xfrm>
            <a:off x="2514600" y="1066800"/>
            <a:ext cx="5800725" cy="2286000"/>
          </a:xfrm>
        </p:spPr>
        <p:txBody>
          <a:bodyPr/>
          <a:lstStyle/>
          <a:p>
            <a:pPr marL="457200" lvl="1" indent="0">
              <a:buFont typeface="Arial" charset="0"/>
              <a:buNone/>
            </a:pPr>
            <a:r>
              <a:rPr lang="en-US" dirty="0" smtClean="0"/>
              <a:t>is crest to crest or trough to trough</a:t>
            </a:r>
          </a:p>
          <a:p>
            <a:pPr marL="457200" lvl="1" indent="0">
              <a:buFont typeface="Arial" charset="0"/>
              <a:buNone/>
            </a:pPr>
            <a:r>
              <a:rPr lang="en-US" dirty="0" smtClean="0"/>
              <a:t>is rest to crest, or rest to trough</a:t>
            </a:r>
          </a:p>
          <a:p>
            <a:pPr marL="457200" lvl="1" indent="0">
              <a:buFont typeface="Arial" charset="0"/>
              <a:buNone/>
            </a:pPr>
            <a:r>
              <a:rPr lang="en-US" dirty="0" smtClean="0"/>
              <a:t>is time for 1 complete wave</a:t>
            </a:r>
          </a:p>
          <a:p>
            <a:pPr marL="457200" lvl="1" indent="0">
              <a:buFont typeface="Arial" charset="0"/>
              <a:buNone/>
            </a:pPr>
            <a:r>
              <a:rPr lang="en-US" dirty="0" smtClean="0"/>
              <a:t>is # of wavelength/total time</a:t>
            </a:r>
          </a:p>
        </p:txBody>
      </p:sp>
      <p:pic>
        <p:nvPicPr>
          <p:cNvPr id="307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112947"/>
            <a:ext cx="3667125" cy="2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TextBox 1"/>
              <p:cNvSpPr txBox="1"/>
              <p:nvPr/>
            </p:nvSpPr>
            <p:spPr>
              <a:xfrm>
                <a:off x="111081" y="3962400"/>
                <a:ext cx="5070519" cy="2431691"/>
              </a:xfrm>
              <a:prstGeom prst="rect">
                <a:avLst/>
              </a:prstGeom>
              <a:noFill/>
            </p:spPr>
            <p:txBody>
              <a:bodyPr wrap="square" rtlCol="0">
                <a:spAutoFit/>
              </a:bodyPr>
              <a:lstStyle/>
              <a:p>
                <a:r>
                  <a:rPr lang="en-US" sz="2800" dirty="0" smtClean="0">
                    <a:latin typeface="Times New Roman" pitchFamily="18" charset="0"/>
                    <a:cs typeface="Times New Roman" pitchFamily="18" charset="0"/>
                  </a:rPr>
                  <a:t>Period</a:t>
                </a:r>
                <a14:m>
                  <m:oMath xmlns:m="http://schemas.openxmlformats.org/officeDocument/2006/math">
                    <m:r>
                      <a:rPr lang="en-US" sz="2800" b="0" i="0" smtClean="0">
                        <a:latin typeface="Cambria Math"/>
                      </a:rPr>
                      <m:t>=</m:t>
                    </m:r>
                    <m:f>
                      <m:fPr>
                        <m:ctrlPr>
                          <a:rPr lang="en-US" sz="2800" i="1" smtClean="0">
                            <a:latin typeface="Cambria Math"/>
                          </a:rPr>
                        </m:ctrlPr>
                      </m:fPr>
                      <m:num>
                        <m:r>
                          <m:rPr>
                            <m:sty m:val="p"/>
                          </m:rPr>
                          <a:rPr lang="en-US" sz="2800" b="0" i="0" smtClean="0">
                            <a:latin typeface="Cambria Math"/>
                          </a:rPr>
                          <m:t>time</m:t>
                        </m:r>
                      </m:num>
                      <m:den>
                        <m:r>
                          <a:rPr lang="en-US" sz="2800" b="0" i="0" smtClean="0">
                            <a:latin typeface="Cambria Math"/>
                          </a:rPr>
                          <m:t># </m:t>
                        </m:r>
                        <m:r>
                          <m:rPr>
                            <m:sty m:val="p"/>
                          </m:rPr>
                          <a:rPr lang="en-US" sz="2800" b="0" i="0" smtClean="0">
                            <a:latin typeface="Cambria Math"/>
                          </a:rPr>
                          <m:t>of</m:t>
                        </m:r>
                        <m:r>
                          <a:rPr lang="en-US" sz="2800" b="0" i="0" smtClean="0">
                            <a:latin typeface="Cambria Math"/>
                          </a:rPr>
                          <m:t> </m:t>
                        </m:r>
                        <m:r>
                          <m:rPr>
                            <m:sty m:val="p"/>
                          </m:rPr>
                          <a:rPr lang="en-US" sz="2800" b="0" i="0" smtClean="0">
                            <a:latin typeface="Cambria Math"/>
                          </a:rPr>
                          <m:t>waves</m:t>
                        </m:r>
                      </m:den>
                    </m:f>
                  </m:oMath>
                </a14:m>
                <a:endParaRPr lang="en-US" sz="2800" dirty="0" smtClean="0">
                  <a:latin typeface="Times New Roman" pitchFamily="18" charset="0"/>
                  <a:cs typeface="Times New Roman" pitchFamily="18" charset="0"/>
                </a:endParaRPr>
              </a:p>
              <a:p>
                <a:endParaRPr lang="en-US" sz="28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Frequency = </a:t>
                </a:r>
                <a14:m>
                  <m:oMath xmlns:m="http://schemas.openxmlformats.org/officeDocument/2006/math">
                    <m:f>
                      <m:fPr>
                        <m:ctrlPr>
                          <a:rPr lang="en-US" sz="2400" i="1" smtClean="0">
                            <a:latin typeface="Cambria Math"/>
                            <a:cs typeface="Times New Roman" pitchFamily="18" charset="0"/>
                          </a:rPr>
                        </m:ctrlPr>
                      </m:fPr>
                      <m:num>
                        <m:r>
                          <a:rPr lang="en-US" sz="2400" b="0" i="0" smtClean="0">
                            <a:latin typeface="Cambria Math"/>
                            <a:cs typeface="Times New Roman" pitchFamily="18" charset="0"/>
                          </a:rPr>
                          <m:t># </m:t>
                        </m:r>
                        <m:r>
                          <m:rPr>
                            <m:sty m:val="p"/>
                          </m:rPr>
                          <a:rPr lang="en-US" sz="2400" b="0" i="0" smtClean="0">
                            <a:latin typeface="Cambria Math"/>
                            <a:cs typeface="Times New Roman" pitchFamily="18" charset="0"/>
                          </a:rPr>
                          <m:t>of</m:t>
                        </m:r>
                        <m:r>
                          <a:rPr lang="en-US" sz="2400" b="0" i="0" smtClean="0">
                            <a:latin typeface="Cambria Math"/>
                            <a:cs typeface="Times New Roman" pitchFamily="18" charset="0"/>
                          </a:rPr>
                          <m:t> </m:t>
                        </m:r>
                        <m:r>
                          <m:rPr>
                            <m:sty m:val="p"/>
                          </m:rPr>
                          <a:rPr lang="en-US" sz="2400" b="0" i="0" smtClean="0">
                            <a:latin typeface="Cambria Math"/>
                            <a:cs typeface="Times New Roman" pitchFamily="18" charset="0"/>
                          </a:rPr>
                          <m:t>waves</m:t>
                        </m:r>
                      </m:num>
                      <m:den>
                        <m:r>
                          <m:rPr>
                            <m:sty m:val="p"/>
                          </m:rPr>
                          <a:rPr lang="en-US" sz="2400" b="0" i="0" smtClean="0">
                            <a:latin typeface="Cambria Math"/>
                            <a:cs typeface="Times New Roman" pitchFamily="18" charset="0"/>
                          </a:rPr>
                          <m:t>time</m:t>
                        </m:r>
                      </m:den>
                    </m:f>
                  </m:oMath>
                </a14:m>
                <a:endParaRPr lang="en-US" sz="2400" dirty="0" smtClean="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Speed = frequency x wavelength </a:t>
                </a:r>
                <a:endParaRPr lang="en-US" sz="2400" dirty="0">
                  <a:latin typeface="Times New Roman" pitchFamily="18" charset="0"/>
                  <a:cs typeface="Times New Roman"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11081" y="3962400"/>
                <a:ext cx="5070519" cy="2431691"/>
              </a:xfrm>
              <a:prstGeom prst="rect">
                <a:avLst/>
              </a:prstGeom>
              <a:blipFill rotWithShape="1">
                <a:blip r:embed="rId3"/>
                <a:stretch>
                  <a:fillRect l="-2404" b="-4762"/>
                </a:stretch>
              </a:blipFill>
            </p:spPr>
            <p:txBody>
              <a:bodyPr/>
              <a:lstStyle/>
              <a:p>
                <a:r>
                  <a:rPr lang="en-US">
                    <a:noFill/>
                  </a:rPr>
                  <a:t> </a:t>
                </a:r>
              </a:p>
            </p:txBody>
          </p:sp>
        </mc:Fallback>
      </mc:AlternateContent>
    </p:spTree>
    <p:extLst>
      <p:ext uri="{BB962C8B-B14F-4D97-AF65-F5344CB8AC3E}">
        <p14:creationId xmlns:p14="http://schemas.microsoft.com/office/powerpoint/2010/main" val="110389854"/>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title"/>
          </p:nvPr>
        </p:nvSpPr>
        <p:spPr/>
        <p:txBody>
          <a:bodyPr/>
          <a:lstStyle/>
          <a:p>
            <a:pPr eaLnBrk="1" hangingPunct="1"/>
            <a:r>
              <a:rPr lang="en-US" sz="5400" smtClean="0"/>
              <a:t>Mechanical Waves</a:t>
            </a:r>
          </a:p>
        </p:txBody>
      </p:sp>
      <p:sp>
        <p:nvSpPr>
          <p:cNvPr id="4099" name="Rectangle 3"/>
          <p:cNvSpPr>
            <a:spLocks noGrp="1" noChangeArrowheads="1"/>
          </p:cNvSpPr>
          <p:nvPr>
            <p:ph type="body" idx="4294967295"/>
          </p:nvPr>
        </p:nvSpPr>
        <p:spPr>
          <a:xfrm>
            <a:off x="0" y="1219200"/>
            <a:ext cx="8915400" cy="4953000"/>
          </a:xfrm>
        </p:spPr>
        <p:txBody>
          <a:bodyPr/>
          <a:lstStyle/>
          <a:p>
            <a:pPr eaLnBrk="1" hangingPunct="1"/>
            <a:r>
              <a:rPr lang="en-US" sz="4400" smtClean="0"/>
              <a:t>Most waves must travel </a:t>
            </a:r>
            <a:r>
              <a:rPr lang="en-US" sz="4400" i="1" smtClean="0"/>
              <a:t>through</a:t>
            </a:r>
            <a:r>
              <a:rPr lang="en-US" sz="4400" smtClean="0"/>
              <a:t> matter</a:t>
            </a:r>
          </a:p>
          <a:p>
            <a:pPr eaLnBrk="1" hangingPunct="1"/>
            <a:r>
              <a:rPr lang="en-US" sz="4400" smtClean="0"/>
              <a:t>The matter through which a wave travels is </a:t>
            </a:r>
          </a:p>
          <a:p>
            <a:pPr eaLnBrk="1" hangingPunct="1">
              <a:buFont typeface="Wingdings" pitchFamily="2" charset="2"/>
              <a:buNone/>
            </a:pPr>
            <a:r>
              <a:rPr lang="en-US" sz="4400" smtClean="0"/>
              <a:t>   called the </a:t>
            </a:r>
          </a:p>
          <a:p>
            <a:pPr eaLnBrk="1" hangingPunct="1">
              <a:buFont typeface="Wingdings" pitchFamily="2" charset="2"/>
              <a:buNone/>
            </a:pPr>
            <a:r>
              <a:rPr lang="en-US" sz="4400" smtClean="0"/>
              <a:t>   </a:t>
            </a:r>
            <a:r>
              <a:rPr lang="en-US" sz="4400" b="1" i="1" u="sng" smtClean="0"/>
              <a:t>medium</a:t>
            </a:r>
            <a:r>
              <a:rPr lang="en-US" sz="4400" smtClean="0"/>
              <a:t>.</a:t>
            </a: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35350"/>
            <a:ext cx="4602163"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676400" y="179388"/>
            <a:ext cx="7620000" cy="2362200"/>
          </a:xfrm>
        </p:spPr>
        <p:txBody>
          <a:bodyPr/>
          <a:lstStyle/>
          <a:p>
            <a:pPr lvl="1">
              <a:defRPr/>
            </a:pPr>
            <a:r>
              <a:rPr lang="en-US" sz="2400" dirty="0" smtClean="0"/>
              <a:t>Wave length =</a:t>
            </a:r>
            <a:r>
              <a:rPr lang="el-GR" sz="2400" dirty="0" smtClean="0"/>
              <a:t>λ</a:t>
            </a:r>
            <a:r>
              <a:rPr lang="en-US" sz="2400" dirty="0" smtClean="0"/>
              <a:t> = 20 – 0 = 20 meters</a:t>
            </a:r>
          </a:p>
          <a:p>
            <a:pPr marL="457200" lvl="1" indent="0">
              <a:buFont typeface="Arial" charset="0"/>
              <a:buNone/>
              <a:defRPr/>
            </a:pPr>
            <a:r>
              <a:rPr lang="en-US" sz="2400" dirty="0" smtClean="0"/>
              <a:t>       	or </a:t>
            </a:r>
            <a:r>
              <a:rPr lang="el-GR" sz="2400" dirty="0" smtClean="0"/>
              <a:t>λ </a:t>
            </a:r>
            <a:r>
              <a:rPr lang="en-US" sz="2400" dirty="0" smtClean="0"/>
              <a:t>= 30-10 = 20 meters</a:t>
            </a:r>
          </a:p>
          <a:p>
            <a:pPr lvl="1">
              <a:defRPr/>
            </a:pPr>
            <a:r>
              <a:rPr lang="en-US" sz="2400" dirty="0" smtClean="0"/>
              <a:t>Amplitude = A = 10/2 = 5 meters</a:t>
            </a:r>
          </a:p>
          <a:p>
            <a:pPr lvl="1">
              <a:defRPr/>
            </a:pPr>
            <a:r>
              <a:rPr lang="en-US" sz="2400" dirty="0" smtClean="0"/>
              <a:t> Period =P = 5 seconds for 1.5 waves =  5/1.5 = 3.33 s</a:t>
            </a:r>
          </a:p>
          <a:p>
            <a:pPr lvl="1">
              <a:defRPr/>
            </a:pPr>
            <a:r>
              <a:rPr lang="en-US" sz="2400" dirty="0" smtClean="0"/>
              <a:t>Frequency = f = 1.5/5s = 0.3 hertz</a:t>
            </a:r>
          </a:p>
          <a:p>
            <a:pPr marL="457200" lvl="1" indent="0">
              <a:buFont typeface="Arial" charset="0"/>
              <a:buNone/>
              <a:defRPr/>
            </a:pPr>
            <a:endParaRPr lang="en-US" sz="2400" dirty="0"/>
          </a:p>
        </p:txBody>
      </p:sp>
      <p:pic>
        <p:nvPicPr>
          <p:cNvPr id="317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025" y="3810000"/>
            <a:ext cx="4217988" cy="290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Placeholder 1"/>
          <p:cNvSpPr>
            <a:spLocks noGrp="1"/>
          </p:cNvSpPr>
          <p:nvPr>
            <p:ph type="body" sz="half" idx="1"/>
          </p:nvPr>
        </p:nvSpPr>
        <p:spPr>
          <a:xfrm>
            <a:off x="228600" y="2743200"/>
            <a:ext cx="4953000" cy="3140075"/>
          </a:xfrm>
        </p:spPr>
        <p:txBody>
          <a:bodyPr/>
          <a:lstStyle/>
          <a:p>
            <a:pPr marL="0" indent="0">
              <a:buFont typeface="Arial" charset="0"/>
              <a:buNone/>
            </a:pPr>
            <a:r>
              <a:rPr lang="en-US" sz="2800" smtClean="0"/>
              <a:t>What is the speed of the wave?</a:t>
            </a:r>
          </a:p>
          <a:p>
            <a:pPr marL="0" indent="0">
              <a:buFont typeface="Arial" charset="0"/>
              <a:buNone/>
            </a:pPr>
            <a:r>
              <a:rPr lang="en-US" sz="2800" smtClean="0"/>
              <a:t>Speed = wavelength x frequency</a:t>
            </a:r>
          </a:p>
          <a:p>
            <a:pPr marL="0" indent="0">
              <a:buFont typeface="Arial" charset="0"/>
              <a:buNone/>
            </a:pPr>
            <a:endParaRPr lang="en-US" sz="2800" smtClean="0"/>
          </a:p>
          <a:p>
            <a:pPr marL="0" indent="0">
              <a:buFont typeface="Arial" charset="0"/>
              <a:buNone/>
            </a:pPr>
            <a:r>
              <a:rPr lang="en-US" sz="2800" smtClean="0"/>
              <a:t>Speed = 20 m x 0.3 hz = 6 m/s</a:t>
            </a:r>
          </a:p>
          <a:p>
            <a:pPr marL="0" indent="0">
              <a:buFont typeface="Arial" charset="0"/>
              <a:buNone/>
            </a:pPr>
            <a:endParaRPr lang="en-US" smtClean="0"/>
          </a:p>
          <a:p>
            <a:pPr marL="0" indent="0">
              <a:buFont typeface="Arial" charset="0"/>
              <a:buNone/>
            </a:pPr>
            <a:endParaRPr lang="en-US" smtClean="0"/>
          </a:p>
        </p:txBody>
      </p:sp>
      <p:sp>
        <p:nvSpPr>
          <p:cNvPr id="5" name="Text Placeholder 2"/>
          <p:cNvSpPr txBox="1">
            <a:spLocks/>
          </p:cNvSpPr>
          <p:nvPr/>
        </p:nvSpPr>
        <p:spPr bwMode="auto">
          <a:xfrm>
            <a:off x="-381000" y="152400"/>
            <a:ext cx="2570163"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charset="0"/>
              <a:buNone/>
              <a:defRPr/>
            </a:pPr>
            <a:r>
              <a:rPr lang="en-US" sz="2400" dirty="0" smtClean="0"/>
              <a:t>Wave length </a:t>
            </a:r>
          </a:p>
          <a:p>
            <a:pPr marL="457200" lvl="1" indent="0">
              <a:buFont typeface="Arial" charset="0"/>
              <a:buNone/>
              <a:defRPr/>
            </a:pPr>
            <a:endParaRPr lang="en-US" sz="2400" dirty="0" smtClean="0"/>
          </a:p>
          <a:p>
            <a:pPr marL="457200" lvl="1" indent="0">
              <a:buFont typeface="Arial" charset="0"/>
              <a:buNone/>
              <a:defRPr/>
            </a:pPr>
            <a:r>
              <a:rPr lang="en-US" sz="2400" dirty="0" smtClean="0"/>
              <a:t>The amplitude</a:t>
            </a:r>
          </a:p>
          <a:p>
            <a:pPr marL="457200" lvl="1" indent="0">
              <a:buFont typeface="Arial" charset="0"/>
              <a:buNone/>
              <a:defRPr/>
            </a:pPr>
            <a:r>
              <a:rPr lang="en-US" sz="2400" dirty="0" smtClean="0"/>
              <a:t>The period </a:t>
            </a:r>
          </a:p>
          <a:p>
            <a:pPr marL="457200" lvl="1" indent="0">
              <a:buFont typeface="Arial" charset="0"/>
              <a:buNone/>
              <a:defRPr/>
            </a:pPr>
            <a:r>
              <a:rPr lang="en-US" sz="2400" dirty="0" smtClean="0"/>
              <a:t>Frequency</a:t>
            </a:r>
          </a:p>
          <a:p>
            <a:pPr marL="457200" lvl="1" indent="0">
              <a:buFont typeface="Arial" charset="0"/>
              <a:buNone/>
              <a:defRPr/>
            </a:pPr>
            <a:endParaRPr lang="en-US" sz="2400" dirty="0" smtClean="0"/>
          </a:p>
          <a:p>
            <a:pPr lvl="1" algn="r">
              <a:defRPr/>
            </a:pPr>
            <a:endParaRPr lang="en-US" sz="2400" dirty="0"/>
          </a:p>
        </p:txBody>
      </p:sp>
      <p:sp>
        <p:nvSpPr>
          <p:cNvPr id="6" name="TextBox 6"/>
          <p:cNvSpPr txBox="1">
            <a:spLocks noChangeArrowheads="1"/>
          </p:cNvSpPr>
          <p:nvPr/>
        </p:nvSpPr>
        <p:spPr bwMode="auto">
          <a:xfrm>
            <a:off x="201036" y="5410200"/>
            <a:ext cx="2743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sz="3200" dirty="0"/>
              <a:t>Example 1</a:t>
            </a:r>
          </a:p>
        </p:txBody>
      </p:sp>
    </p:spTree>
    <p:extLst>
      <p:ext uri="{BB962C8B-B14F-4D97-AF65-F5344CB8AC3E}">
        <p14:creationId xmlns:p14="http://schemas.microsoft.com/office/powerpoint/2010/main" val="2574439569"/>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xit" presetSubtype="4" fill="hold" grpId="0" nodeType="clickEffect">
                                  <p:stCondLst>
                                    <p:cond delay="0"/>
                                  </p:stCondLst>
                                  <p:childTnLst>
                                    <p:anim calcmode="lin" valueType="num">
                                      <p:cBhvr additive="base">
                                        <p:cTn id="26" dur="500"/>
                                        <p:tgtEl>
                                          <p:spTgt spid="5"/>
                                        </p:tgtEl>
                                        <p:attrNameLst>
                                          <p:attrName>ppt_x</p:attrName>
                                        </p:attrNameLst>
                                      </p:cBhvr>
                                      <p:tavLst>
                                        <p:tav tm="0">
                                          <p:val>
                                            <p:strVal val="ppt_x"/>
                                          </p:val>
                                        </p:tav>
                                        <p:tav tm="100000">
                                          <p:val>
                                            <p:strVal val="ppt_x"/>
                                          </p:val>
                                        </p:tav>
                                      </p:tavLst>
                                    </p:anim>
                                    <p:anim calcmode="lin" valueType="num">
                                      <p:cBhvr additive="base">
                                        <p:cTn id="27" dur="500"/>
                                        <p:tgtEl>
                                          <p:spTgt spid="5"/>
                                        </p:tgtEl>
                                        <p:attrNameLst>
                                          <p:attrName>ppt_y</p:attrName>
                                        </p:attrNameLst>
                                      </p:cBhvr>
                                      <p:tavLst>
                                        <p:tav tm="0">
                                          <p:val>
                                            <p:strVal val="ppt_y"/>
                                          </p:val>
                                        </p:tav>
                                        <p:tav tm="100000">
                                          <p:val>
                                            <p:strVal val="1+ppt_h/2"/>
                                          </p:val>
                                        </p:tav>
                                      </p:tavLst>
                                    </p:anim>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152400" y="228600"/>
            <a:ext cx="4114800" cy="2743200"/>
          </a:xfrm>
        </p:spPr>
        <p:txBody>
          <a:bodyPr/>
          <a:lstStyle/>
          <a:p>
            <a:pPr marL="457200" lvl="1" indent="0">
              <a:buNone/>
            </a:pPr>
            <a:r>
              <a:rPr lang="en-US" sz="2400" dirty="0" smtClean="0"/>
              <a:t>Using the wave shown find </a:t>
            </a:r>
          </a:p>
          <a:p>
            <a:pPr marL="457200" lvl="1" indent="0">
              <a:buNone/>
            </a:pPr>
            <a:r>
              <a:rPr lang="en-US" sz="2400" dirty="0" smtClean="0"/>
              <a:t>Wave length </a:t>
            </a:r>
            <a:endParaRPr lang="en-US" sz="2400" dirty="0"/>
          </a:p>
          <a:p>
            <a:pPr marL="457200" lvl="1" indent="0">
              <a:buNone/>
            </a:pPr>
            <a:r>
              <a:rPr lang="en-US" sz="2400" dirty="0"/>
              <a:t>The amplitude</a:t>
            </a:r>
          </a:p>
          <a:p>
            <a:pPr marL="457200" lvl="1" indent="0">
              <a:buNone/>
            </a:pPr>
            <a:r>
              <a:rPr lang="en-US" sz="2400" dirty="0"/>
              <a:t>The period </a:t>
            </a:r>
          </a:p>
          <a:p>
            <a:pPr marL="457200" lvl="1" indent="0">
              <a:buNone/>
            </a:pPr>
            <a:r>
              <a:rPr lang="en-US" sz="2400" dirty="0" smtClean="0"/>
              <a:t>Frequency</a:t>
            </a:r>
          </a:p>
          <a:p>
            <a:pPr marL="457200" lvl="1" indent="0">
              <a:buNone/>
            </a:pPr>
            <a:r>
              <a:rPr lang="en-US" sz="2400" dirty="0" smtClean="0"/>
              <a:t>Speed</a:t>
            </a:r>
          </a:p>
          <a:p>
            <a:pPr lvl="1" algn="r"/>
            <a:endParaRPr lang="en-US" sz="2400" dirty="0"/>
          </a:p>
        </p:txBody>
      </p:sp>
      <p:sp>
        <p:nvSpPr>
          <p:cNvPr id="7" name="TextBox 6"/>
          <p:cNvSpPr txBox="1"/>
          <p:nvPr/>
        </p:nvSpPr>
        <p:spPr>
          <a:xfrm>
            <a:off x="228600" y="3733799"/>
            <a:ext cx="2743200" cy="584775"/>
          </a:xfrm>
          <a:prstGeom prst="rect">
            <a:avLst/>
          </a:prstGeom>
          <a:noFill/>
        </p:spPr>
        <p:txBody>
          <a:bodyPr wrap="square" rtlCol="0">
            <a:spAutoFit/>
          </a:bodyPr>
          <a:lstStyle/>
          <a:p>
            <a:r>
              <a:rPr lang="en-US" sz="3200" dirty="0" smtClean="0"/>
              <a:t>Example 2</a:t>
            </a:r>
            <a:endParaRPr lang="en-US" sz="3200" dirty="0"/>
          </a:p>
        </p:txBody>
      </p:sp>
      <p:pic>
        <p:nvPicPr>
          <p:cNvPr id="1269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429000"/>
            <a:ext cx="5724525" cy="324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Placeholder 2"/>
          <p:cNvSpPr txBox="1">
            <a:spLocks/>
          </p:cNvSpPr>
          <p:nvPr/>
        </p:nvSpPr>
        <p:spPr bwMode="auto">
          <a:xfrm>
            <a:off x="2438400" y="725714"/>
            <a:ext cx="6705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buFont typeface="Arial" charset="0"/>
              <a:buNone/>
            </a:pPr>
            <a:r>
              <a:rPr lang="el-GR" sz="2400" dirty="0" smtClean="0"/>
              <a:t>λ</a:t>
            </a:r>
            <a:r>
              <a:rPr lang="en-US" sz="2400" dirty="0" smtClean="0"/>
              <a:t>= 20-0 = 20 m</a:t>
            </a:r>
          </a:p>
          <a:p>
            <a:pPr marL="457200" lvl="1" indent="0">
              <a:buFont typeface="Arial" charset="0"/>
              <a:buNone/>
            </a:pPr>
            <a:r>
              <a:rPr lang="en-US" sz="2400" dirty="0" smtClean="0"/>
              <a:t>A = 35/2 = 17.5 m</a:t>
            </a:r>
          </a:p>
          <a:p>
            <a:pPr marL="457200" lvl="1" indent="0">
              <a:buFont typeface="Arial" charset="0"/>
              <a:buNone/>
            </a:pPr>
            <a:r>
              <a:rPr lang="en-US" sz="2400" dirty="0" smtClean="0"/>
              <a:t>P = 2.75 waves in 12 seconds = 12/2.75 = 4.36 s</a:t>
            </a:r>
          </a:p>
          <a:p>
            <a:pPr marL="457200" lvl="1" indent="0">
              <a:buFont typeface="Arial" charset="0"/>
              <a:buNone/>
            </a:pPr>
            <a:r>
              <a:rPr lang="en-US" sz="2400" dirty="0" smtClean="0"/>
              <a:t>f= 2.75/12s = 0.229 hertz</a:t>
            </a:r>
          </a:p>
          <a:p>
            <a:pPr marL="457200" lvl="1" indent="0">
              <a:buFont typeface="Arial" charset="0"/>
              <a:buNone/>
            </a:pPr>
            <a:r>
              <a:rPr lang="en-US" sz="2400" dirty="0" smtClean="0"/>
              <a:t>s= 0.229 </a:t>
            </a:r>
            <a:r>
              <a:rPr lang="en-US" sz="2400" dirty="0" err="1" smtClean="0"/>
              <a:t>hz</a:t>
            </a:r>
            <a:r>
              <a:rPr lang="en-US" sz="2400" dirty="0" smtClean="0"/>
              <a:t> x 20 m = 4.58 m/s</a:t>
            </a:r>
          </a:p>
          <a:p>
            <a:pPr lvl="1" algn="r"/>
            <a:endParaRPr lang="en-US" sz="2400" dirty="0"/>
          </a:p>
        </p:txBody>
      </p:sp>
    </p:spTree>
    <p:extLst>
      <p:ext uri="{BB962C8B-B14F-4D97-AF65-F5344CB8AC3E}">
        <p14:creationId xmlns:p14="http://schemas.microsoft.com/office/powerpoint/2010/main" val="1542420562"/>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0"/>
            <a:ext cx="4419600" cy="1020763"/>
          </a:xfrm>
        </p:spPr>
        <p:txBody>
          <a:bodyPr/>
          <a:lstStyle/>
          <a:p>
            <a:pPr eaLnBrk="1" hangingPunct="1"/>
            <a:r>
              <a:rPr lang="en-US" sz="4000" smtClean="0">
                <a:solidFill>
                  <a:schemeClr val="hlink"/>
                </a:solidFill>
              </a:rPr>
              <a:t>Wave Speed cont.</a:t>
            </a:r>
          </a:p>
        </p:txBody>
      </p:sp>
      <p:sp>
        <p:nvSpPr>
          <p:cNvPr id="30723" name="Rectangle 3"/>
          <p:cNvSpPr>
            <a:spLocks noGrp="1" noChangeArrowheads="1"/>
          </p:cNvSpPr>
          <p:nvPr>
            <p:ph type="body" sz="half" idx="1"/>
          </p:nvPr>
        </p:nvSpPr>
        <p:spPr>
          <a:xfrm>
            <a:off x="4495800" y="228600"/>
            <a:ext cx="4495800" cy="5562600"/>
          </a:xfrm>
        </p:spPr>
        <p:txBody>
          <a:bodyPr/>
          <a:lstStyle/>
          <a:p>
            <a:pPr eaLnBrk="1" hangingPunct="1"/>
            <a:r>
              <a:rPr lang="en-US" sz="4400" dirty="0" smtClean="0"/>
              <a:t>Wave speed depends on the medium.</a:t>
            </a:r>
          </a:p>
          <a:p>
            <a:pPr eaLnBrk="1" hangingPunct="1"/>
            <a:r>
              <a:rPr lang="en-US" sz="4400" dirty="0" smtClean="0"/>
              <a:t>In a given medium the speed of waves is constant.</a:t>
            </a:r>
          </a:p>
        </p:txBody>
      </p:sp>
      <p:pic>
        <p:nvPicPr>
          <p:cNvPr id="30724"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0" y="1295400"/>
            <a:ext cx="4495800" cy="4495800"/>
          </a:xfrm>
          <a:noFill/>
        </p:spPr>
      </p:pic>
    </p:spTree>
  </p:cSld>
  <p:clrMapOvr>
    <a:masterClrMapping/>
  </p:clrMapOvr>
  <p:transition spd="med">
    <p:whee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z="4800" smtClean="0"/>
              <a:t>Kinetic Theory and Wave Speed</a:t>
            </a:r>
          </a:p>
        </p:txBody>
      </p:sp>
      <p:sp>
        <p:nvSpPr>
          <p:cNvPr id="31747" name="Rectangle 3"/>
          <p:cNvSpPr>
            <a:spLocks noGrp="1" noChangeArrowheads="1"/>
          </p:cNvSpPr>
          <p:nvPr>
            <p:ph type="body" sz="half" idx="1"/>
          </p:nvPr>
        </p:nvSpPr>
        <p:spPr>
          <a:xfrm>
            <a:off x="0" y="1371600"/>
            <a:ext cx="4267200" cy="5029200"/>
          </a:xfrm>
        </p:spPr>
        <p:txBody>
          <a:bodyPr/>
          <a:lstStyle/>
          <a:p>
            <a:pPr eaLnBrk="1" hangingPunct="1"/>
            <a:r>
              <a:rPr lang="en-US" sz="4400" dirty="0" smtClean="0"/>
              <a:t>In a solid, molecules are close together so waves travel very quickly through solids</a:t>
            </a:r>
          </a:p>
        </p:txBody>
      </p:sp>
      <p:pic>
        <p:nvPicPr>
          <p:cNvPr id="31748"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038600" y="1905000"/>
            <a:ext cx="4953000" cy="3287713"/>
          </a:xfrm>
          <a:noFill/>
        </p:spPr>
      </p:pic>
    </p:spTree>
  </p:cSld>
  <p:clrMapOvr>
    <a:masterClrMapping/>
  </p:clrMapOvr>
  <p:transition spd="med">
    <p:whee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4294967295"/>
          </p:nvPr>
        </p:nvSpPr>
        <p:spPr>
          <a:xfrm>
            <a:off x="0" y="381000"/>
            <a:ext cx="8229600" cy="4525963"/>
          </a:xfrm>
        </p:spPr>
        <p:txBody>
          <a:bodyPr/>
          <a:lstStyle/>
          <a:p>
            <a:pPr eaLnBrk="1" hangingPunct="1"/>
            <a:r>
              <a:rPr lang="en-US" sz="4400" dirty="0" smtClean="0"/>
              <a:t>In a liquid, molecules are farther apart but can slide past one another so waves do not travel as fast as in a solid.</a:t>
            </a:r>
          </a:p>
        </p:txBody>
      </p:sp>
      <p:pic>
        <p:nvPicPr>
          <p:cNvPr id="3277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912938"/>
            <a:ext cx="5257800" cy="494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4294967295"/>
          </p:nvPr>
        </p:nvSpPr>
        <p:spPr>
          <a:xfrm>
            <a:off x="0" y="304800"/>
            <a:ext cx="8229600" cy="4525963"/>
          </a:xfrm>
        </p:spPr>
        <p:txBody>
          <a:bodyPr/>
          <a:lstStyle/>
          <a:p>
            <a:pPr eaLnBrk="1" hangingPunct="1"/>
            <a:r>
              <a:rPr lang="en-US" sz="4400" dirty="0" smtClean="0"/>
              <a:t>In a gas, molecules are very far apart so a molecule has to travel far before it hits another molecule – so waves travel slow in gases. </a:t>
            </a:r>
          </a:p>
        </p:txBody>
      </p:sp>
      <p:pic>
        <p:nvPicPr>
          <p:cNvPr id="3379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2200" y="3200400"/>
            <a:ext cx="5638800" cy="357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0" y="5486400"/>
            <a:ext cx="6172200" cy="838200"/>
          </a:xfrm>
        </p:spPr>
        <p:txBody>
          <a:bodyPr/>
          <a:lstStyle/>
          <a:p>
            <a:pPr eaLnBrk="1" hangingPunct="1"/>
            <a:r>
              <a:rPr lang="en-US" sz="4400" smtClean="0"/>
              <a:t>The full range of light</a:t>
            </a:r>
          </a:p>
        </p:txBody>
      </p:sp>
      <p:pic>
        <p:nvPicPr>
          <p:cNvPr id="34819" name="Picture 9" descr="EMSp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0"/>
            <a:ext cx="89916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228600"/>
            <a:ext cx="3352800" cy="868363"/>
          </a:xfrm>
        </p:spPr>
        <p:txBody>
          <a:bodyPr/>
          <a:lstStyle/>
          <a:p>
            <a:pPr eaLnBrk="1" hangingPunct="1"/>
            <a:r>
              <a:rPr lang="en-US" dirty="0" smtClean="0">
                <a:solidFill>
                  <a:schemeClr val="hlink"/>
                </a:solidFill>
              </a:rPr>
              <a:t>Light</a:t>
            </a:r>
          </a:p>
        </p:txBody>
      </p:sp>
      <p:sp>
        <p:nvSpPr>
          <p:cNvPr id="35843" name="Rectangle 3"/>
          <p:cNvSpPr>
            <a:spLocks noGrp="1" noChangeArrowheads="1"/>
          </p:cNvSpPr>
          <p:nvPr>
            <p:ph type="body" sz="half" idx="1"/>
          </p:nvPr>
        </p:nvSpPr>
        <p:spPr>
          <a:xfrm>
            <a:off x="228600" y="1676400"/>
            <a:ext cx="8763000" cy="4953000"/>
          </a:xfrm>
        </p:spPr>
        <p:txBody>
          <a:bodyPr/>
          <a:lstStyle/>
          <a:p>
            <a:pPr eaLnBrk="1" hangingPunct="1"/>
            <a:r>
              <a:rPr lang="en-US" sz="4400" dirty="0" smtClean="0"/>
              <a:t>All electromagnetic </a:t>
            </a:r>
          </a:p>
          <a:p>
            <a:pPr eaLnBrk="1" hangingPunct="1">
              <a:buFont typeface="Wingdings" pitchFamily="2" charset="2"/>
              <a:buNone/>
            </a:pPr>
            <a:r>
              <a:rPr lang="en-US" sz="4400" dirty="0" smtClean="0"/>
              <a:t>  waves in empty space travel at the same speed.</a:t>
            </a:r>
          </a:p>
          <a:p>
            <a:pPr eaLnBrk="1" hangingPunct="1"/>
            <a:r>
              <a:rPr lang="en-US" sz="4400" dirty="0" smtClean="0"/>
              <a:t>The speed of light is 3 x 10 m/s (</a:t>
            </a:r>
            <a:r>
              <a:rPr lang="en-US" sz="4400" dirty="0" smtClean="0">
                <a:solidFill>
                  <a:srgbClr val="CC0000"/>
                </a:solidFill>
              </a:rPr>
              <a:t>or</a:t>
            </a:r>
            <a:r>
              <a:rPr lang="en-US" sz="4400" dirty="0" smtClean="0"/>
              <a:t>  186,000 miles per second)</a:t>
            </a:r>
          </a:p>
          <a:p>
            <a:pPr eaLnBrk="1" hangingPunct="1"/>
            <a:r>
              <a:rPr lang="en-US" sz="4400" dirty="0" smtClean="0"/>
              <a:t>The speed of light is constant.</a:t>
            </a:r>
            <a:endParaRPr lang="en-US" sz="4400" dirty="0" smtClean="0">
              <a:solidFill>
                <a:srgbClr val="CC0000"/>
              </a:solidFill>
            </a:endParaRPr>
          </a:p>
        </p:txBody>
      </p:sp>
      <p:pic>
        <p:nvPicPr>
          <p:cNvPr id="35844" name="Picture 5"/>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715000" y="152400"/>
            <a:ext cx="3163888" cy="2271713"/>
          </a:xfrm>
          <a:noFill/>
        </p:spPr>
      </p:pic>
      <p:sp>
        <p:nvSpPr>
          <p:cNvPr id="35845" name="Text Box 4"/>
          <p:cNvSpPr txBox="1">
            <a:spLocks noChangeArrowheads="1"/>
          </p:cNvSpPr>
          <p:nvPr/>
        </p:nvSpPr>
        <p:spPr bwMode="auto">
          <a:xfrm>
            <a:off x="7239000" y="37338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8</a:t>
            </a:r>
          </a:p>
        </p:txBody>
      </p:sp>
    </p:spTree>
  </p:cSld>
  <p:clrMapOvr>
    <a:masterClrMapping/>
  </p:clrMapOvr>
  <p:transition spd="med">
    <p:whee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636587"/>
          </a:xfrm>
        </p:spPr>
        <p:txBody>
          <a:bodyPr/>
          <a:lstStyle/>
          <a:p>
            <a:r>
              <a:rPr lang="en-US" dirty="0" smtClean="0"/>
              <a:t>Example 3</a:t>
            </a:r>
            <a:endParaRPr lang="en-US" dirty="0"/>
          </a:p>
        </p:txBody>
      </p:sp>
      <p:sp>
        <p:nvSpPr>
          <p:cNvPr id="3" name="Text Placeholder 2"/>
          <p:cNvSpPr>
            <a:spLocks noGrp="1"/>
          </p:cNvSpPr>
          <p:nvPr>
            <p:ph type="body" sz="half" idx="1"/>
          </p:nvPr>
        </p:nvSpPr>
        <p:spPr>
          <a:xfrm>
            <a:off x="304800" y="914401"/>
            <a:ext cx="8610600" cy="914400"/>
          </a:xfrm>
        </p:spPr>
        <p:txBody>
          <a:bodyPr/>
          <a:lstStyle/>
          <a:p>
            <a:pPr marL="0" indent="0">
              <a:buNone/>
            </a:pPr>
            <a:r>
              <a:rPr lang="en-US" dirty="0" smtClean="0"/>
              <a:t>A radio station has a frequency of 2.5 x 10</a:t>
            </a:r>
            <a:r>
              <a:rPr lang="en-US" baseline="30000" dirty="0" smtClean="0"/>
              <a:t>6 </a:t>
            </a:r>
            <a:r>
              <a:rPr lang="en-US" dirty="0" smtClean="0"/>
              <a:t>hertz, if the speed of light is 3.0 x 10</a:t>
            </a:r>
            <a:r>
              <a:rPr lang="en-US" baseline="30000" dirty="0" smtClean="0"/>
              <a:t>8</a:t>
            </a:r>
            <a:r>
              <a:rPr lang="en-US" dirty="0" smtClean="0"/>
              <a:t> m/s what is the length of the radio wave?</a:t>
            </a:r>
          </a:p>
        </p:txBody>
      </p:sp>
      <p:sp>
        <p:nvSpPr>
          <p:cNvPr id="5" name="TextBox 4"/>
          <p:cNvSpPr txBox="1"/>
          <p:nvPr/>
        </p:nvSpPr>
        <p:spPr>
          <a:xfrm>
            <a:off x="228600" y="2819400"/>
            <a:ext cx="4800600" cy="2092881"/>
          </a:xfrm>
          <a:prstGeom prst="rect">
            <a:avLst/>
          </a:prstGeom>
          <a:noFill/>
        </p:spPr>
        <p:txBody>
          <a:bodyPr wrap="square" rtlCol="0">
            <a:spAutoFit/>
          </a:bodyPr>
          <a:lstStyle/>
          <a:p>
            <a:r>
              <a:rPr lang="en-US" sz="2800" dirty="0" smtClean="0"/>
              <a:t>Given</a:t>
            </a:r>
          </a:p>
          <a:p>
            <a:r>
              <a:rPr lang="en-US" sz="2800" dirty="0" smtClean="0"/>
              <a:t>2.5 x 10</a:t>
            </a:r>
            <a:r>
              <a:rPr lang="en-US" sz="2800" baseline="30000" dirty="0" smtClean="0"/>
              <a:t>6 </a:t>
            </a:r>
            <a:r>
              <a:rPr lang="en-US" sz="2800" dirty="0" smtClean="0"/>
              <a:t>hertz = frequency</a:t>
            </a:r>
          </a:p>
          <a:p>
            <a:r>
              <a:rPr lang="en-US" sz="2800" dirty="0" smtClean="0"/>
              <a:t>3.0 x 10</a:t>
            </a:r>
            <a:r>
              <a:rPr lang="en-US" sz="2800" baseline="30000" dirty="0" smtClean="0"/>
              <a:t>8</a:t>
            </a:r>
            <a:r>
              <a:rPr lang="en-US" sz="2800" dirty="0" smtClean="0"/>
              <a:t> m/s = speed</a:t>
            </a:r>
          </a:p>
          <a:p>
            <a:r>
              <a:rPr lang="en-US" sz="2800" dirty="0" smtClean="0"/>
              <a:t>?? = wavelength </a:t>
            </a:r>
          </a:p>
          <a:p>
            <a:endParaRPr lang="en-US" dirty="0"/>
          </a:p>
        </p:txBody>
      </p:sp>
      <p:sp>
        <p:nvSpPr>
          <p:cNvPr id="6" name="TextBox 5"/>
          <p:cNvSpPr txBox="1"/>
          <p:nvPr/>
        </p:nvSpPr>
        <p:spPr>
          <a:xfrm>
            <a:off x="5105400" y="2819400"/>
            <a:ext cx="3886200" cy="707886"/>
          </a:xfrm>
          <a:prstGeom prst="rect">
            <a:avLst/>
          </a:prstGeom>
          <a:noFill/>
        </p:spPr>
        <p:txBody>
          <a:bodyPr wrap="square" rtlCol="0">
            <a:spAutoFit/>
          </a:bodyPr>
          <a:lstStyle/>
          <a:p>
            <a:r>
              <a:rPr lang="en-US" sz="2000" dirty="0" smtClean="0"/>
              <a:t>Equation</a:t>
            </a:r>
          </a:p>
          <a:p>
            <a:r>
              <a:rPr lang="en-US" sz="2000" dirty="0" smtClean="0"/>
              <a:t>Speed = frequency x wavelength </a:t>
            </a:r>
            <a:endParaRPr lang="en-US" sz="2000" dirty="0"/>
          </a:p>
        </p:txBody>
      </p:sp>
      <p:sp>
        <p:nvSpPr>
          <p:cNvPr id="8" name="Isosceles Triangle 7"/>
          <p:cNvSpPr/>
          <p:nvPr/>
        </p:nvSpPr>
        <p:spPr>
          <a:xfrm>
            <a:off x="304800" y="4800600"/>
            <a:ext cx="1828800" cy="1640919"/>
          </a:xfrm>
          <a:prstGeom prst="triangl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8" idx="1"/>
            <a:endCxn id="8" idx="5"/>
          </p:cNvCxnSpPr>
          <p:nvPr/>
        </p:nvCxnSpPr>
        <p:spPr>
          <a:xfrm>
            <a:off x="762000" y="5621060"/>
            <a:ext cx="914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3"/>
          </p:cNvCxnSpPr>
          <p:nvPr/>
        </p:nvCxnSpPr>
        <p:spPr>
          <a:xfrm flipV="1">
            <a:off x="1219200" y="5621060"/>
            <a:ext cx="0" cy="820459"/>
          </a:xfrm>
          <a:prstGeom prst="line">
            <a:avLst/>
          </a:prstGeom>
          <a:ln w="5715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3214255" y="3659903"/>
                <a:ext cx="5791200" cy="2712281"/>
              </a:xfrm>
              <a:prstGeom prst="rect">
                <a:avLst/>
              </a:prstGeom>
              <a:noFill/>
            </p:spPr>
            <p:txBody>
              <a:bodyPr wrap="square" rtlCol="0">
                <a:spAutoFit/>
              </a:bodyPr>
              <a:lstStyle/>
              <a:p>
                <a:pPr algn="ctr"/>
                <a:r>
                  <a:rPr lang="en-US" sz="2800" dirty="0" smtClean="0"/>
                  <a:t>Solve</a:t>
                </a:r>
              </a:p>
              <a:p>
                <a:pPr/>
                <a14:m>
                  <m:oMathPara xmlns:m="http://schemas.openxmlformats.org/officeDocument/2006/math">
                    <m:oMathParaPr>
                      <m:jc m:val="centerGroup"/>
                    </m:oMathParaPr>
                    <m:oMath xmlns:m="http://schemas.openxmlformats.org/officeDocument/2006/math">
                      <m:r>
                        <a:rPr lang="en-US" sz="2800" b="0" i="1" smtClean="0">
                          <a:latin typeface="Cambria Math"/>
                        </a:rPr>
                        <m:t>𝑤𝑎𝑣𝑒𝑙𝑒𝑛𝑔𝑡h</m:t>
                      </m:r>
                      <m:r>
                        <a:rPr lang="en-US" sz="2800" b="0" i="1" smtClean="0">
                          <a:latin typeface="Cambria Math"/>
                        </a:rPr>
                        <m:t>= </m:t>
                      </m:r>
                      <m:f>
                        <m:fPr>
                          <m:ctrlPr>
                            <a:rPr lang="en-US" sz="2800" b="0" i="1" smtClean="0">
                              <a:latin typeface="Cambria Math"/>
                            </a:rPr>
                          </m:ctrlPr>
                        </m:fPr>
                        <m:num>
                          <m:r>
                            <a:rPr lang="en-US" sz="2800" b="0" i="1" smtClean="0">
                              <a:latin typeface="Cambria Math"/>
                            </a:rPr>
                            <m:t>𝑠𝑝𝑒𝑒𝑑</m:t>
                          </m:r>
                        </m:num>
                        <m:den>
                          <m:r>
                            <a:rPr lang="en-US" sz="2800" b="0" i="1" smtClean="0">
                              <a:latin typeface="Cambria Math"/>
                            </a:rPr>
                            <m:t>𝑓𝑟𝑒𝑞𝑢𝑒𝑛𝑐𝑦</m:t>
                          </m:r>
                        </m:den>
                      </m:f>
                    </m:oMath>
                  </m:oMathPara>
                </a14:m>
                <a:endParaRPr lang="en-US" sz="2800" dirty="0" smtClean="0"/>
              </a:p>
              <a:p>
                <a:pPr/>
                <a14:m>
                  <m:oMathPara xmlns:m="http://schemas.openxmlformats.org/officeDocument/2006/math">
                    <m:oMathParaPr>
                      <m:jc m:val="centerGroup"/>
                    </m:oMathParaPr>
                    <m:oMath xmlns:m="http://schemas.openxmlformats.org/officeDocument/2006/math">
                      <m:r>
                        <a:rPr lang="en-US" sz="2800" b="0" i="1" smtClean="0">
                          <a:latin typeface="Cambria Math"/>
                        </a:rPr>
                        <m:t>𝑤𝑎𝑣𝑒𝑙𝑒𝑛𝑔h𝑡</m:t>
                      </m:r>
                      <m:r>
                        <a:rPr lang="en-US" sz="2800" b="0" i="1" smtClean="0">
                          <a:latin typeface="Cambria Math"/>
                        </a:rPr>
                        <m:t>= </m:t>
                      </m:r>
                      <m:f>
                        <m:fPr>
                          <m:ctrlPr>
                            <a:rPr lang="en-US" sz="2800" b="0" i="1" smtClean="0">
                              <a:latin typeface="Cambria Math"/>
                            </a:rPr>
                          </m:ctrlPr>
                        </m:fPr>
                        <m:num>
                          <m:r>
                            <a:rPr lang="en-US" sz="2800" b="0" i="1" smtClean="0">
                              <a:latin typeface="Cambria Math"/>
                            </a:rPr>
                            <m:t>3.0 </m:t>
                          </m:r>
                          <m:r>
                            <a:rPr lang="en-US" sz="2800" b="0" i="1" smtClean="0">
                              <a:latin typeface="Cambria Math"/>
                              <a:ea typeface="Cambria Math"/>
                            </a:rPr>
                            <m:t>×</m:t>
                          </m:r>
                          <m:r>
                            <a:rPr lang="en-US" sz="2800" b="0" i="1" smtClean="0">
                              <a:latin typeface="Cambria Math"/>
                            </a:rPr>
                            <m:t> </m:t>
                          </m:r>
                          <m:sSup>
                            <m:sSupPr>
                              <m:ctrlPr>
                                <a:rPr lang="en-US" sz="2800" b="0" i="1" smtClean="0">
                                  <a:latin typeface="Cambria Math"/>
                                </a:rPr>
                              </m:ctrlPr>
                            </m:sSupPr>
                            <m:e>
                              <m:r>
                                <a:rPr lang="en-US" sz="2800" b="0" i="1" smtClean="0">
                                  <a:latin typeface="Cambria Math"/>
                                </a:rPr>
                                <m:t>10</m:t>
                              </m:r>
                            </m:e>
                            <m:sup>
                              <m:r>
                                <a:rPr lang="en-US" sz="2800" b="0" i="1" smtClean="0">
                                  <a:latin typeface="Cambria Math"/>
                                </a:rPr>
                                <m:t>8</m:t>
                              </m:r>
                            </m:sup>
                          </m:sSup>
                          <m:r>
                            <a:rPr lang="en-US" sz="2800" b="0" i="1" smtClean="0">
                              <a:latin typeface="Cambria Math"/>
                            </a:rPr>
                            <m:t>𝑚</m:t>
                          </m:r>
                          <m:r>
                            <a:rPr lang="en-US" sz="2800" b="0" i="1" smtClean="0">
                              <a:latin typeface="Cambria Math"/>
                            </a:rPr>
                            <m:t>/</m:t>
                          </m:r>
                          <m:r>
                            <a:rPr lang="en-US" sz="2800" b="0" i="1" smtClean="0">
                              <a:latin typeface="Cambria Math"/>
                            </a:rPr>
                            <m:t>𝑠</m:t>
                          </m:r>
                        </m:num>
                        <m:den>
                          <m:r>
                            <a:rPr lang="en-US" sz="2800" b="0" i="1" smtClean="0">
                              <a:latin typeface="Cambria Math"/>
                            </a:rPr>
                            <m:t>2.5 </m:t>
                          </m:r>
                          <m:r>
                            <a:rPr lang="en-US" sz="2800" b="0" i="1" smtClean="0">
                              <a:latin typeface="Cambria Math"/>
                              <a:ea typeface="Cambria Math"/>
                            </a:rPr>
                            <m:t>×</m:t>
                          </m:r>
                          <m:sSup>
                            <m:sSupPr>
                              <m:ctrlPr>
                                <a:rPr lang="en-US" sz="2800" b="0" i="1" smtClean="0">
                                  <a:latin typeface="Cambria Math"/>
                                  <a:ea typeface="Cambria Math"/>
                                </a:rPr>
                              </m:ctrlPr>
                            </m:sSupPr>
                            <m:e>
                              <m:r>
                                <a:rPr lang="en-US" sz="2800" b="0" i="1" smtClean="0">
                                  <a:latin typeface="Cambria Math"/>
                                  <a:ea typeface="Cambria Math"/>
                                </a:rPr>
                                <m:t>10</m:t>
                              </m:r>
                            </m:e>
                            <m:sup>
                              <m:r>
                                <a:rPr lang="en-US" sz="2800" b="0" i="1" smtClean="0">
                                  <a:latin typeface="Cambria Math"/>
                                  <a:ea typeface="Cambria Math"/>
                                </a:rPr>
                                <m:t>6</m:t>
                              </m:r>
                            </m:sup>
                          </m:sSup>
                          <m:r>
                            <a:rPr lang="en-US" sz="2800" b="0" i="1" smtClean="0">
                              <a:latin typeface="Cambria Math"/>
                              <a:ea typeface="Cambria Math"/>
                            </a:rPr>
                            <m:t>h𝑧</m:t>
                          </m:r>
                        </m:den>
                      </m:f>
                      <m:r>
                        <a:rPr lang="en-US" sz="2800" b="0" i="1" smtClean="0">
                          <a:latin typeface="Cambria Math"/>
                        </a:rPr>
                        <m:t>= </m:t>
                      </m:r>
                    </m:oMath>
                  </m:oMathPara>
                </a14:m>
                <a:endParaRPr lang="en-US" sz="2800" b="0" dirty="0" smtClean="0"/>
              </a:p>
              <a:p>
                <a:r>
                  <a:rPr lang="en-US" sz="2800" dirty="0" smtClean="0"/>
                  <a:t>Wavelength = 120 m</a:t>
                </a:r>
                <a:endParaRPr lang="en-US" sz="2800" b="0" dirty="0" smtClean="0"/>
              </a:p>
            </p:txBody>
          </p:sp>
        </mc:Choice>
        <mc:Fallback xmlns="">
          <p:sp>
            <p:nvSpPr>
              <p:cNvPr id="13" name="TextBox 12"/>
              <p:cNvSpPr txBox="1">
                <a:spLocks noRot="1" noChangeAspect="1" noMove="1" noResize="1" noEditPoints="1" noAdjustHandles="1" noChangeArrowheads="1" noChangeShapeType="1" noTextEdit="1"/>
              </p:cNvSpPr>
              <p:nvPr/>
            </p:nvSpPr>
            <p:spPr>
              <a:xfrm>
                <a:off x="3214255" y="3659903"/>
                <a:ext cx="5791200" cy="2712281"/>
              </a:xfrm>
              <a:prstGeom prst="rect">
                <a:avLst/>
              </a:prstGeom>
              <a:blipFill rotWithShape="1">
                <a:blip r:embed="rId2"/>
                <a:stretch>
                  <a:fillRect l="-2105" t="-2247" b="-5169"/>
                </a:stretch>
              </a:blipFill>
            </p:spPr>
            <p:txBody>
              <a:bodyPr/>
              <a:lstStyle/>
              <a:p>
                <a:r>
                  <a:rPr lang="en-US">
                    <a:noFill/>
                  </a:rPr>
                  <a:t> </a:t>
                </a:r>
              </a:p>
            </p:txBody>
          </p:sp>
        </mc:Fallback>
      </mc:AlternateContent>
    </p:spTree>
    <p:extLst>
      <p:ext uri="{BB962C8B-B14F-4D97-AF65-F5344CB8AC3E}">
        <p14:creationId xmlns:p14="http://schemas.microsoft.com/office/powerpoint/2010/main" val="3626197096"/>
      </p:ext>
    </p:extLst>
  </p:cSld>
  <p:clrMapOvr>
    <a:masterClrMapping/>
  </p:clrMapOvr>
  <p:transition spd="med">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0"/>
            <a:ext cx="5791200" cy="1096963"/>
          </a:xfrm>
        </p:spPr>
        <p:txBody>
          <a:bodyPr/>
          <a:lstStyle/>
          <a:p>
            <a:pPr eaLnBrk="1" hangingPunct="1"/>
            <a:r>
              <a:rPr lang="en-US" sz="5400" smtClean="0"/>
              <a:t>Doppler Effect</a:t>
            </a:r>
          </a:p>
        </p:txBody>
      </p:sp>
      <p:sp>
        <p:nvSpPr>
          <p:cNvPr id="36867" name="Rectangle 3"/>
          <p:cNvSpPr>
            <a:spLocks noGrp="1" noChangeArrowheads="1"/>
          </p:cNvSpPr>
          <p:nvPr>
            <p:ph idx="1"/>
          </p:nvPr>
        </p:nvSpPr>
        <p:spPr>
          <a:xfrm>
            <a:off x="228600" y="914400"/>
            <a:ext cx="8763000" cy="5791200"/>
          </a:xfrm>
        </p:spPr>
        <p:txBody>
          <a:bodyPr/>
          <a:lstStyle/>
          <a:p>
            <a:pPr eaLnBrk="1" hangingPunct="1"/>
            <a:r>
              <a:rPr lang="en-US" sz="4400" smtClean="0"/>
              <a:t>Pitch = how high or low a sound is determined by the frequency.</a:t>
            </a:r>
          </a:p>
          <a:p>
            <a:pPr eaLnBrk="1" hangingPunct="1"/>
            <a:r>
              <a:rPr lang="en-US" sz="4400" smtClean="0"/>
              <a:t>If an object making sound is moving – this changes the frequency with which your ear receives the sound.</a:t>
            </a:r>
          </a:p>
          <a:p>
            <a:pPr eaLnBrk="1" hangingPunct="1"/>
            <a:r>
              <a:rPr lang="en-US" sz="4400" smtClean="0"/>
              <a:t>Therefore the pitch changes </a:t>
            </a:r>
          </a:p>
        </p:txBody>
      </p:sp>
    </p:spTree>
  </p:cSld>
  <p:clrMapOvr>
    <a:masterClrMapping/>
  </p:clrMapOvr>
  <p:transition spd="med">
    <p:whee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6000" smtClean="0"/>
              <a:t>Electromagnetic Waves</a:t>
            </a:r>
          </a:p>
        </p:txBody>
      </p:sp>
      <p:sp>
        <p:nvSpPr>
          <p:cNvPr id="5123" name="Rectangle 3"/>
          <p:cNvSpPr>
            <a:spLocks noGrp="1" noChangeArrowheads="1"/>
          </p:cNvSpPr>
          <p:nvPr>
            <p:ph idx="1"/>
          </p:nvPr>
        </p:nvSpPr>
        <p:spPr>
          <a:xfrm>
            <a:off x="457200" y="1600200"/>
            <a:ext cx="5943600" cy="5029200"/>
          </a:xfrm>
        </p:spPr>
        <p:txBody>
          <a:bodyPr/>
          <a:lstStyle/>
          <a:p>
            <a:pPr eaLnBrk="1" hangingPunct="1"/>
            <a:r>
              <a:rPr lang="en-US" sz="4400" smtClean="0"/>
              <a:t>The one wave that does not need a medium.</a:t>
            </a:r>
          </a:p>
          <a:p>
            <a:pPr eaLnBrk="1" hangingPunct="1"/>
            <a:r>
              <a:rPr lang="en-US" sz="4400" smtClean="0"/>
              <a:t>Light waves are called electromagnetic waves  </a:t>
            </a:r>
          </a:p>
        </p:txBody>
      </p:sp>
      <p:pic>
        <p:nvPicPr>
          <p:cNvPr id="512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657600"/>
            <a:ext cx="29845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52400" y="0"/>
            <a:ext cx="5791200" cy="1096963"/>
          </a:xfrm>
        </p:spPr>
        <p:txBody>
          <a:bodyPr/>
          <a:lstStyle/>
          <a:p>
            <a:pPr eaLnBrk="1" hangingPunct="1"/>
            <a:r>
              <a:rPr lang="en-US" sz="5400" smtClean="0"/>
              <a:t>Doppler Effect</a:t>
            </a:r>
          </a:p>
        </p:txBody>
      </p:sp>
      <p:pic>
        <p:nvPicPr>
          <p:cNvPr id="2" name="Doppler Effect Car Horn.mp4">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762000" y="1081088"/>
            <a:ext cx="7239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Longitudinal Wave </a:t>
            </a:r>
            <a:endParaRPr lang="en-US" dirty="0"/>
          </a:p>
        </p:txBody>
      </p:sp>
      <p:sp>
        <p:nvSpPr>
          <p:cNvPr id="3" name="Content Placeholder 2"/>
          <p:cNvSpPr>
            <a:spLocks noGrp="1"/>
          </p:cNvSpPr>
          <p:nvPr>
            <p:ph idx="1"/>
          </p:nvPr>
        </p:nvSpPr>
        <p:spPr/>
        <p:txBody>
          <a:bodyPr/>
          <a:lstStyle/>
          <a:p>
            <a:endParaRPr lang="en-US"/>
          </a:p>
        </p:txBody>
      </p:sp>
      <p:pic>
        <p:nvPicPr>
          <p:cNvPr id="128002" name="Picture 2" descr="http://t1.gstatic.com/images?q=tbn:ANd9GcSLS37whuTe6TTJXKq67G6GSWD4dYCxxRBSeY2RVt7mZhgqQ-uJ:www.gcsescience.com/Longitudinal-Wave.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219200"/>
            <a:ext cx="641985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642745"/>
      </p:ext>
    </p:extLst>
  </p:cSld>
  <p:clrMapOvr>
    <a:masterClrMapping/>
  </p:clrMapOvr>
  <p:transition spd="med">
    <p:whee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Wave parts summary</a:t>
            </a:r>
            <a:endParaRPr lang="en-US" dirty="0"/>
          </a:p>
        </p:txBody>
      </p:sp>
      <p:sp>
        <p:nvSpPr>
          <p:cNvPr id="3" name="Content Placeholder 2"/>
          <p:cNvSpPr>
            <a:spLocks noGrp="1"/>
          </p:cNvSpPr>
          <p:nvPr>
            <p:ph idx="1"/>
          </p:nvPr>
        </p:nvSpPr>
        <p:spPr/>
        <p:txBody>
          <a:bodyPr/>
          <a:lstStyle/>
          <a:p>
            <a:endParaRPr lang="en-US"/>
          </a:p>
        </p:txBody>
      </p:sp>
      <p:pic>
        <p:nvPicPr>
          <p:cNvPr id="142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71538"/>
            <a:ext cx="9134252" cy="598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189852"/>
      </p:ext>
    </p:extLst>
  </p:cSld>
  <p:clrMapOvr>
    <a:masterClrMapping/>
  </p:clrMapOvr>
  <p:transition spd="med">
    <p:whee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228600" y="152400"/>
            <a:ext cx="4114800" cy="990600"/>
          </a:xfrm>
        </p:spPr>
        <p:txBody>
          <a:bodyPr/>
          <a:lstStyle/>
          <a:p>
            <a:pPr eaLnBrk="1" hangingPunct="1"/>
            <a:r>
              <a:rPr lang="en-US" sz="5400" smtClean="0"/>
              <a:t>Review</a:t>
            </a:r>
          </a:p>
        </p:txBody>
      </p:sp>
      <p:sp>
        <p:nvSpPr>
          <p:cNvPr id="38915" name="Rectangle 3"/>
          <p:cNvSpPr>
            <a:spLocks noGrp="1" noChangeArrowheads="1"/>
          </p:cNvSpPr>
          <p:nvPr>
            <p:ph type="body" sz="half" idx="1"/>
          </p:nvPr>
        </p:nvSpPr>
        <p:spPr>
          <a:xfrm>
            <a:off x="228600" y="990600"/>
            <a:ext cx="8763000" cy="5867400"/>
          </a:xfrm>
        </p:spPr>
        <p:txBody>
          <a:bodyPr/>
          <a:lstStyle/>
          <a:p>
            <a:pPr marL="609600" indent="-609600" eaLnBrk="1" hangingPunct="1">
              <a:buClr>
                <a:schemeClr val="tx1"/>
              </a:buClr>
              <a:buFontTx/>
              <a:buAutoNum type="arabicPeriod"/>
            </a:pPr>
            <a:r>
              <a:rPr lang="en-US" sz="4400" smtClean="0"/>
              <a:t>What is amplitude?</a:t>
            </a:r>
          </a:p>
          <a:p>
            <a:pPr marL="609600" indent="-609600" eaLnBrk="1" hangingPunct="1">
              <a:buClr>
                <a:schemeClr val="tx1"/>
              </a:buClr>
              <a:buFontTx/>
              <a:buAutoNum type="arabicPeriod"/>
            </a:pPr>
            <a:r>
              <a:rPr lang="en-US" sz="4400" smtClean="0"/>
              <a:t>What is wavelength?</a:t>
            </a:r>
          </a:p>
          <a:p>
            <a:pPr marL="609600" indent="-609600" eaLnBrk="1" hangingPunct="1">
              <a:buClr>
                <a:schemeClr val="tx1"/>
              </a:buClr>
              <a:buFontTx/>
              <a:buAutoNum type="arabicPeriod"/>
            </a:pPr>
            <a:r>
              <a:rPr lang="en-US" sz="4400" smtClean="0"/>
              <a:t>How are frequency and period related?</a:t>
            </a:r>
          </a:p>
          <a:p>
            <a:pPr marL="609600" indent="-609600" eaLnBrk="1" hangingPunct="1">
              <a:buClr>
                <a:schemeClr val="tx1"/>
              </a:buClr>
              <a:buFontTx/>
              <a:buAutoNum type="arabicPeriod"/>
            </a:pPr>
            <a:r>
              <a:rPr lang="en-US" sz="4400" smtClean="0"/>
              <a:t>What is the </a:t>
            </a:r>
          </a:p>
          <a:p>
            <a:pPr marL="609600" indent="-609600" eaLnBrk="1" hangingPunct="1">
              <a:buClr>
                <a:schemeClr val="tx1"/>
              </a:buClr>
              <a:buFontTx/>
              <a:buNone/>
            </a:pPr>
            <a:r>
              <a:rPr lang="en-US" sz="4400" smtClean="0"/>
              <a:t>    symbol for </a:t>
            </a:r>
          </a:p>
          <a:p>
            <a:pPr marL="609600" indent="-609600" eaLnBrk="1" hangingPunct="1">
              <a:buClr>
                <a:schemeClr val="tx1"/>
              </a:buClr>
              <a:buFontTx/>
              <a:buNone/>
            </a:pPr>
            <a:r>
              <a:rPr lang="en-US" sz="4400" smtClean="0"/>
              <a:t>    wavelength?</a:t>
            </a:r>
          </a:p>
        </p:txBody>
      </p:sp>
      <p:pic>
        <p:nvPicPr>
          <p:cNvPr id="38916"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334000" y="4038600"/>
            <a:ext cx="3073400" cy="2112963"/>
          </a:xfrm>
          <a:noFill/>
        </p:spPr>
      </p:pic>
    </p:spTree>
  </p:cSld>
  <p:clrMapOvr>
    <a:masterClrMapping/>
  </p:clrMapOvr>
  <p:transition spd="med">
    <p:whee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4294967295"/>
          </p:nvPr>
        </p:nvSpPr>
        <p:spPr>
          <a:xfrm>
            <a:off x="0" y="152400"/>
            <a:ext cx="8839200" cy="6324600"/>
          </a:xfrm>
        </p:spPr>
        <p:txBody>
          <a:bodyPr/>
          <a:lstStyle/>
          <a:p>
            <a:pPr marL="609600" indent="-609600" eaLnBrk="1" hangingPunct="1">
              <a:buClr>
                <a:schemeClr val="tx1"/>
              </a:buClr>
              <a:buFontTx/>
              <a:buAutoNum type="arabicPeriod" startAt="5"/>
            </a:pPr>
            <a:r>
              <a:rPr lang="en-US" sz="4400" smtClean="0"/>
              <a:t>What is the formula for frequency?</a:t>
            </a:r>
          </a:p>
          <a:p>
            <a:pPr marL="609600" indent="-609600" eaLnBrk="1" hangingPunct="1">
              <a:buClr>
                <a:schemeClr val="tx1"/>
              </a:buClr>
              <a:buFontTx/>
              <a:buAutoNum type="arabicPeriod" startAt="5"/>
            </a:pPr>
            <a:r>
              <a:rPr lang="en-US" sz="4400" smtClean="0"/>
              <a:t>What is the formula for wave speed?</a:t>
            </a:r>
          </a:p>
          <a:p>
            <a:pPr marL="609600" indent="-609600" eaLnBrk="1" hangingPunct="1">
              <a:buClr>
                <a:schemeClr val="tx1"/>
              </a:buClr>
              <a:buFontTx/>
              <a:buAutoNum type="arabicPeriod" startAt="5"/>
            </a:pPr>
            <a:r>
              <a:rPr lang="en-US" sz="4400" smtClean="0"/>
              <a:t>What is the shortest wavelength on the electromagnetic spectrum?</a:t>
            </a:r>
          </a:p>
          <a:p>
            <a:pPr marL="609600" indent="-609600" eaLnBrk="1" hangingPunct="1">
              <a:buClr>
                <a:schemeClr val="tx1"/>
              </a:buClr>
              <a:buFontTx/>
              <a:buAutoNum type="arabicPeriod" startAt="5"/>
            </a:pPr>
            <a:r>
              <a:rPr lang="en-US" sz="4400" smtClean="0"/>
              <a:t>What is the longest?</a:t>
            </a:r>
          </a:p>
          <a:p>
            <a:pPr marL="609600" indent="-609600" eaLnBrk="1" hangingPunct="1">
              <a:buClr>
                <a:schemeClr val="tx1"/>
              </a:buClr>
              <a:buFontTx/>
              <a:buNone/>
            </a:pPr>
            <a:endParaRPr lang="en-US" sz="4400" smtClean="0"/>
          </a:p>
        </p:txBody>
      </p:sp>
      <p:pic>
        <p:nvPicPr>
          <p:cNvPr id="3993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876800"/>
            <a:ext cx="38020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09600" y="533400"/>
            <a:ext cx="3962400" cy="1676400"/>
          </a:xfrm>
        </p:spPr>
        <p:txBody>
          <a:bodyPr/>
          <a:lstStyle/>
          <a:p>
            <a:pPr eaLnBrk="1" hangingPunct="1"/>
            <a:r>
              <a:rPr lang="en-US" sz="9600" smtClean="0"/>
              <a:t>P. Sci.</a:t>
            </a:r>
          </a:p>
        </p:txBody>
      </p:sp>
      <p:sp>
        <p:nvSpPr>
          <p:cNvPr id="3075" name="Rectangle 3"/>
          <p:cNvSpPr>
            <a:spLocks noGrp="1" noChangeArrowheads="1"/>
          </p:cNvSpPr>
          <p:nvPr>
            <p:ph type="subTitle" idx="1"/>
          </p:nvPr>
        </p:nvSpPr>
        <p:spPr>
          <a:xfrm>
            <a:off x="3733800" y="990600"/>
            <a:ext cx="5105400" cy="3276600"/>
          </a:xfrm>
        </p:spPr>
        <p:txBody>
          <a:bodyPr/>
          <a:lstStyle/>
          <a:p>
            <a:pPr eaLnBrk="1" hangingPunct="1">
              <a:defRPr/>
            </a:pPr>
            <a:r>
              <a:rPr lang="en-US" sz="4400" dirty="0" smtClean="0"/>
              <a:t>Unit 5 </a:t>
            </a:r>
          </a:p>
          <a:p>
            <a:pPr eaLnBrk="1" hangingPunct="1">
              <a:defRPr/>
            </a:pPr>
            <a:r>
              <a:rPr lang="en-US" sz="6000" dirty="0" smtClean="0"/>
              <a:t>Waves</a:t>
            </a:r>
            <a:r>
              <a:rPr lang="en-US" sz="6000" dirty="0"/>
              <a:t> </a:t>
            </a:r>
            <a:r>
              <a:rPr lang="en-US" sz="6000" dirty="0" smtClean="0"/>
              <a:t>Interactions</a:t>
            </a:r>
          </a:p>
        </p:txBody>
      </p:sp>
      <p:pic>
        <p:nvPicPr>
          <p:cNvPr id="4096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505200"/>
            <a:ext cx="7315200" cy="298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4"/>
          <p:cNvSpPr>
            <a:spLocks noGrp="1" noChangeArrowheads="1"/>
          </p:cNvSpPr>
          <p:nvPr>
            <p:ph type="title"/>
          </p:nvPr>
        </p:nvSpPr>
        <p:spPr/>
        <p:txBody>
          <a:bodyPr/>
          <a:lstStyle/>
          <a:p>
            <a:pPr eaLnBrk="1" hangingPunct="1"/>
            <a:r>
              <a:rPr lang="en-US" sz="6000" smtClean="0"/>
              <a:t>Wave Interactions</a:t>
            </a:r>
          </a:p>
        </p:txBody>
      </p:sp>
      <p:sp>
        <p:nvSpPr>
          <p:cNvPr id="41987" name="Rectangle 5"/>
          <p:cNvSpPr>
            <a:spLocks noGrp="1" noChangeArrowheads="1"/>
          </p:cNvSpPr>
          <p:nvPr>
            <p:ph type="body" sz="half" idx="1"/>
          </p:nvPr>
        </p:nvSpPr>
        <p:spPr>
          <a:xfrm>
            <a:off x="152400" y="1371600"/>
            <a:ext cx="5486400" cy="5257800"/>
          </a:xfrm>
        </p:spPr>
        <p:txBody>
          <a:bodyPr/>
          <a:lstStyle/>
          <a:p>
            <a:pPr eaLnBrk="1" hangingPunct="1">
              <a:lnSpc>
                <a:spcPct val="90000"/>
              </a:lnSpc>
            </a:pPr>
            <a:r>
              <a:rPr lang="en-US" sz="4400" smtClean="0"/>
              <a:t>Interactions occur: </a:t>
            </a:r>
          </a:p>
          <a:p>
            <a:pPr lvl="1" eaLnBrk="1" hangingPunct="1">
              <a:lnSpc>
                <a:spcPct val="90000"/>
              </a:lnSpc>
            </a:pPr>
            <a:r>
              <a:rPr lang="en-US" sz="4400" smtClean="0"/>
              <a:t>when a wave meets an object or another wave.</a:t>
            </a:r>
          </a:p>
          <a:p>
            <a:pPr lvl="1" eaLnBrk="1" hangingPunct="1">
              <a:lnSpc>
                <a:spcPct val="90000"/>
              </a:lnSpc>
            </a:pPr>
            <a:r>
              <a:rPr lang="en-US" sz="4400" smtClean="0"/>
              <a:t>When a wave passes into another medium.</a:t>
            </a:r>
          </a:p>
        </p:txBody>
      </p:sp>
      <p:pic>
        <p:nvPicPr>
          <p:cNvPr id="41988" name="Picture 6"/>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911850" y="2057400"/>
            <a:ext cx="3108325" cy="3886200"/>
          </a:xfrm>
          <a:noFill/>
        </p:spPr>
      </p:pic>
    </p:spTree>
  </p:cSld>
  <p:clrMapOvr>
    <a:masterClrMapping/>
  </p:clrMapOvr>
  <p:transition spd="med">
    <p:strips dir="l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4876800" cy="1173162"/>
          </a:xfrm>
        </p:spPr>
        <p:txBody>
          <a:bodyPr/>
          <a:lstStyle/>
          <a:p>
            <a:pPr eaLnBrk="1" hangingPunct="1"/>
            <a:r>
              <a:rPr lang="en-US" sz="5400" smtClean="0"/>
              <a:t>Reflection</a:t>
            </a:r>
          </a:p>
        </p:txBody>
      </p:sp>
      <p:sp>
        <p:nvSpPr>
          <p:cNvPr id="43011" name="Rectangle 3"/>
          <p:cNvSpPr>
            <a:spLocks noGrp="1" noChangeArrowheads="1"/>
          </p:cNvSpPr>
          <p:nvPr>
            <p:ph type="body" sz="half" idx="1"/>
          </p:nvPr>
        </p:nvSpPr>
        <p:spPr/>
        <p:txBody>
          <a:bodyPr/>
          <a:lstStyle/>
          <a:p>
            <a:pPr eaLnBrk="1" hangingPunct="1"/>
            <a:r>
              <a:rPr lang="en-US" sz="4400" smtClean="0"/>
              <a:t>The bouncing back of a wave when it meets a surface or boundary.</a:t>
            </a:r>
          </a:p>
        </p:txBody>
      </p:sp>
      <p:pic>
        <p:nvPicPr>
          <p:cNvPr id="43012"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4310063" y="1295400"/>
            <a:ext cx="4676775" cy="4953000"/>
          </a:xfrm>
          <a:noFill/>
        </p:spPr>
      </p:pic>
    </p:spTree>
  </p:cSld>
  <p:clrMapOvr>
    <a:masterClrMapping/>
  </p:clrMapOvr>
  <p:transition spd="med">
    <p:strips/>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Reflection</a:t>
            </a:r>
          </a:p>
        </p:txBody>
      </p:sp>
      <p:pic>
        <p:nvPicPr>
          <p:cNvPr id="5" name="Mechanical Wave Reflection.mp4">
            <a:hlinkClick r:id="" action="ppaction://media"/>
          </p:cNvPr>
          <p:cNvPicPr>
            <a:picLocks noGrp="1" noRot="1" noChangeAspect="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762000" y="1447800"/>
            <a:ext cx="6553200" cy="4914900"/>
          </a:xfrm>
        </p:spPr>
      </p:pic>
    </p:spTree>
  </p:cSld>
  <p:clrMapOvr>
    <a:masterClrMapping/>
  </p:clrMapOvr>
  <p:transition spd="med">
    <p:wheel/>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152400"/>
            <a:ext cx="4343400" cy="1219200"/>
          </a:xfrm>
        </p:spPr>
        <p:txBody>
          <a:bodyPr/>
          <a:lstStyle/>
          <a:p>
            <a:pPr eaLnBrk="1" hangingPunct="1"/>
            <a:r>
              <a:rPr lang="en-US" sz="5400" smtClean="0"/>
              <a:t>Diffraction</a:t>
            </a:r>
          </a:p>
        </p:txBody>
      </p:sp>
      <p:sp>
        <p:nvSpPr>
          <p:cNvPr id="45059" name="Rectangle 3"/>
          <p:cNvSpPr>
            <a:spLocks noGrp="1" noChangeArrowheads="1"/>
          </p:cNvSpPr>
          <p:nvPr>
            <p:ph type="body" sz="half" idx="1"/>
          </p:nvPr>
        </p:nvSpPr>
        <p:spPr>
          <a:xfrm>
            <a:off x="152400" y="1066800"/>
            <a:ext cx="8534400" cy="2133600"/>
          </a:xfrm>
        </p:spPr>
        <p:txBody>
          <a:bodyPr/>
          <a:lstStyle/>
          <a:p>
            <a:pPr eaLnBrk="1" hangingPunct="1"/>
            <a:r>
              <a:rPr lang="en-US" sz="4400" smtClean="0"/>
              <a:t>The bending of a wave as it passes an edge or an opening.</a:t>
            </a:r>
          </a:p>
        </p:txBody>
      </p:sp>
      <p:pic>
        <p:nvPicPr>
          <p:cNvPr id="45060" name="Picture 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295400" y="2590800"/>
            <a:ext cx="5867400" cy="3913188"/>
          </a:xfrm>
          <a:noFill/>
        </p:spPr>
      </p:pic>
    </p:spTree>
  </p:cSld>
  <p:clrMapOvr>
    <a:masterClrMapping/>
  </p:clrMapOvr>
  <p:transition spd="med">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0" y="152400"/>
            <a:ext cx="9144000" cy="3733800"/>
          </a:xfrm>
        </p:spPr>
        <p:txBody>
          <a:bodyPr/>
          <a:lstStyle/>
          <a:p>
            <a:pPr eaLnBrk="1" hangingPunct="1"/>
            <a:r>
              <a:rPr lang="en-US" sz="4400" smtClean="0"/>
              <a:t>The terms light  and light waves can refer to any type of electromagnetic wave – not just visible light</a:t>
            </a:r>
          </a:p>
        </p:txBody>
      </p:sp>
      <p:pic>
        <p:nvPicPr>
          <p:cNvPr id="614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00800" y="2362200"/>
            <a:ext cx="23145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3657600"/>
            <a:ext cx="2332038"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3352800"/>
            <a:ext cx="31242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smtClean="0"/>
              <a:t>Diffraction</a:t>
            </a:r>
          </a:p>
        </p:txBody>
      </p:sp>
      <p:pic>
        <p:nvPicPr>
          <p:cNvPr id="5" name="Mechanical Wave Diffraction.mp4">
            <a:hlinkClick r:id="" action="ppaction://media"/>
          </p:cNvPr>
          <p:cNvPicPr>
            <a:picLocks noGrp="1" noRot="1" noChangeAspect="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914400" y="1295400"/>
            <a:ext cx="8001000" cy="5314950"/>
          </a:xfrm>
        </p:spPr>
      </p:pic>
    </p:spTree>
  </p:cSld>
  <p:clrMapOvr>
    <a:masterClrMapping/>
  </p:clrMapOvr>
  <p:transition spd="med">
    <p:wheel/>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886200" y="274638"/>
            <a:ext cx="4800600" cy="1249362"/>
          </a:xfrm>
        </p:spPr>
        <p:txBody>
          <a:bodyPr/>
          <a:lstStyle/>
          <a:p>
            <a:pPr eaLnBrk="1" hangingPunct="1"/>
            <a:r>
              <a:rPr lang="en-US" sz="5400" smtClean="0"/>
              <a:t>Refraction</a:t>
            </a:r>
          </a:p>
        </p:txBody>
      </p:sp>
      <p:sp>
        <p:nvSpPr>
          <p:cNvPr id="47107" name="Rectangle 3"/>
          <p:cNvSpPr>
            <a:spLocks noGrp="1" noChangeArrowheads="1"/>
          </p:cNvSpPr>
          <p:nvPr>
            <p:ph type="body" sz="half" idx="1"/>
          </p:nvPr>
        </p:nvSpPr>
        <p:spPr>
          <a:xfrm>
            <a:off x="4876800" y="1447800"/>
            <a:ext cx="4038600" cy="4525963"/>
          </a:xfrm>
        </p:spPr>
        <p:txBody>
          <a:bodyPr/>
          <a:lstStyle/>
          <a:p>
            <a:pPr eaLnBrk="1" hangingPunct="1"/>
            <a:r>
              <a:rPr lang="en-US" sz="4400" smtClean="0"/>
              <a:t>The bending of a wave when it passes from one medium into another.</a:t>
            </a:r>
          </a:p>
        </p:txBody>
      </p:sp>
      <p:pic>
        <p:nvPicPr>
          <p:cNvPr id="47108"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96838" y="1219200"/>
            <a:ext cx="4827587" cy="5181600"/>
          </a:xfrm>
          <a:noFill/>
        </p:spPr>
      </p:pic>
    </p:spTree>
  </p:cSld>
  <p:clrMapOvr>
    <a:masterClrMapping/>
  </p:clrMapOvr>
  <p:transition spd="med">
    <p:strips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smtClean="0"/>
              <a:t>Refraction</a:t>
            </a:r>
          </a:p>
        </p:txBody>
      </p:sp>
      <p:pic>
        <p:nvPicPr>
          <p:cNvPr id="5" name="Mechanical Wave Refraction.mp4">
            <a:hlinkClick r:id="" action="ppaction://media"/>
          </p:cNvPr>
          <p:cNvPicPr>
            <a:picLocks noGrp="1" noRot="1" noChangeAspect="1"/>
          </p:cNvPicPr>
          <p:nvPr>
            <p:ph sz="half" idx="2"/>
            <a:videoFile r:link="rId1"/>
          </p:nvPr>
        </p:nvPicPr>
        <p:blipFill>
          <a:blip r:embed="rId3">
            <a:extLst>
              <a:ext uri="{28A0092B-C50C-407E-A947-70E740481C1C}">
                <a14:useLocalDpi xmlns:a14="http://schemas.microsoft.com/office/drawing/2010/main" val="0"/>
              </a:ext>
            </a:extLst>
          </a:blip>
          <a:srcRect/>
          <a:stretch>
            <a:fillRect/>
          </a:stretch>
        </p:blipFill>
        <p:spPr>
          <a:xfrm>
            <a:off x="685800" y="1295400"/>
            <a:ext cx="8153400" cy="5372100"/>
          </a:xfrm>
        </p:spPr>
      </p:pic>
    </p:spTree>
  </p:cSld>
  <p:clrMapOvr>
    <a:masterClrMapping/>
  </p:clrMapOvr>
  <p:transition spd="med">
    <p:wheel/>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z="5400" smtClean="0"/>
              <a:t>Interference</a:t>
            </a:r>
          </a:p>
        </p:txBody>
      </p:sp>
      <p:sp>
        <p:nvSpPr>
          <p:cNvPr id="49155" name="Rectangle 3"/>
          <p:cNvSpPr>
            <a:spLocks noGrp="1" noChangeArrowheads="1"/>
          </p:cNvSpPr>
          <p:nvPr>
            <p:ph type="body" sz="half" idx="1"/>
          </p:nvPr>
        </p:nvSpPr>
        <p:spPr>
          <a:xfrm>
            <a:off x="457200" y="1600200"/>
            <a:ext cx="8382000" cy="3505200"/>
          </a:xfrm>
        </p:spPr>
        <p:txBody>
          <a:bodyPr/>
          <a:lstStyle/>
          <a:p>
            <a:pPr eaLnBrk="1" hangingPunct="1"/>
            <a:r>
              <a:rPr lang="en-US" sz="4400" smtClean="0"/>
              <a:t>When several waves are in the same location, the waves combine to produce a single, new wave.</a:t>
            </a:r>
          </a:p>
        </p:txBody>
      </p:sp>
      <p:pic>
        <p:nvPicPr>
          <p:cNvPr id="49156"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667000" y="4089400"/>
            <a:ext cx="4800600" cy="2579688"/>
          </a:xfrm>
          <a:noFill/>
        </p:spPr>
      </p:pic>
    </p:spTree>
  </p:cSld>
  <p:clrMapOvr>
    <a:masterClrMapping/>
  </p:clrMapOvr>
  <p:transition spd="med">
    <p:strips dir="l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4294967295"/>
          </p:nvPr>
        </p:nvSpPr>
        <p:spPr>
          <a:xfrm>
            <a:off x="228600" y="228600"/>
            <a:ext cx="8686800" cy="6172200"/>
          </a:xfrm>
        </p:spPr>
        <p:txBody>
          <a:bodyPr/>
          <a:lstStyle/>
          <a:p>
            <a:pPr eaLnBrk="1" hangingPunct="1"/>
            <a:r>
              <a:rPr lang="en-US" sz="4400" u="sng" smtClean="0">
                <a:solidFill>
                  <a:schemeClr val="hlink"/>
                </a:solidFill>
              </a:rPr>
              <a:t>Constructive interference</a:t>
            </a:r>
            <a:r>
              <a:rPr lang="en-US" sz="4400" smtClean="0"/>
              <a:t> – When the crest of one wave meets the crest of another wave – the amplitudes are added. </a:t>
            </a:r>
          </a:p>
          <a:p>
            <a:pPr eaLnBrk="1" hangingPunct="1"/>
            <a:r>
              <a:rPr lang="en-US" sz="4400" u="sng" smtClean="0">
                <a:solidFill>
                  <a:schemeClr val="hlink"/>
                </a:solidFill>
              </a:rPr>
              <a:t>Destructive interference</a:t>
            </a:r>
            <a:r>
              <a:rPr lang="en-US" sz="4400" smtClean="0"/>
              <a:t> – when the crest of one wave meets the trough of another wave – the amplitudes are subtracted. </a:t>
            </a:r>
          </a:p>
        </p:txBody>
      </p:sp>
    </p:spTree>
  </p:cSld>
  <p:clrMapOvr>
    <a:masterClrMapping/>
  </p:clrMapOvr>
  <p:transition spd="med">
    <p:strips/>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echanical Wave Interference.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7467600" cy="560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5400" smtClean="0"/>
              <a:t>Standing Waves</a:t>
            </a:r>
          </a:p>
        </p:txBody>
      </p:sp>
      <p:sp>
        <p:nvSpPr>
          <p:cNvPr id="52227" name="Rectangle 3"/>
          <p:cNvSpPr>
            <a:spLocks noGrp="1" noChangeArrowheads="1"/>
          </p:cNvSpPr>
          <p:nvPr>
            <p:ph type="body" idx="1"/>
          </p:nvPr>
        </p:nvSpPr>
        <p:spPr/>
        <p:txBody>
          <a:bodyPr/>
          <a:lstStyle/>
          <a:p>
            <a:pPr eaLnBrk="1" hangingPunct="1"/>
            <a:r>
              <a:rPr lang="en-US" sz="4400" smtClean="0"/>
              <a:t>The wave pattern that forms when waves equal in wavelength and amplitude – but are traveling in opposite directions – continuously interfere with each other. </a:t>
            </a:r>
          </a:p>
        </p:txBody>
      </p:sp>
    </p:spTree>
  </p:cSld>
  <p:clrMapOvr>
    <a:masterClrMapping/>
  </p:clrMapOvr>
  <p:transition spd="med">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body" idx="4294967295"/>
          </p:nvPr>
        </p:nvSpPr>
        <p:spPr>
          <a:xfrm>
            <a:off x="152400" y="228600"/>
            <a:ext cx="8686800" cy="4876800"/>
          </a:xfrm>
        </p:spPr>
        <p:txBody>
          <a:bodyPr/>
          <a:lstStyle/>
          <a:p>
            <a:pPr eaLnBrk="1" hangingPunct="1"/>
            <a:r>
              <a:rPr lang="en-US" sz="4400" smtClean="0"/>
              <a:t>The place where the two waves cancel each other are called “nodes” and these stay in the same place and the wave vibrates between the nodes.  It looks like the wave is not moving</a:t>
            </a:r>
            <a:r>
              <a:rPr lang="en-US" smtClean="0"/>
              <a:t> </a:t>
            </a:r>
          </a:p>
        </p:txBody>
      </p:sp>
      <p:grpSp>
        <p:nvGrpSpPr>
          <p:cNvPr id="53251" name="Group 4"/>
          <p:cNvGrpSpPr>
            <a:grpSpLocks noChangeAspect="1"/>
          </p:cNvGrpSpPr>
          <p:nvPr/>
        </p:nvGrpSpPr>
        <p:grpSpPr bwMode="auto">
          <a:xfrm>
            <a:off x="228600" y="4114800"/>
            <a:ext cx="8229600" cy="2743200"/>
            <a:chOff x="2520" y="3322"/>
            <a:chExt cx="7200" cy="4320"/>
          </a:xfrm>
        </p:grpSpPr>
        <p:sp>
          <p:nvSpPr>
            <p:cNvPr id="53252" name="AutoShape 5"/>
            <p:cNvSpPr>
              <a:spLocks noChangeAspect="1" noChangeArrowheads="1"/>
            </p:cNvSpPr>
            <p:nvPr/>
          </p:nvSpPr>
          <p:spPr bwMode="auto">
            <a:xfrm>
              <a:off x="2520" y="3322"/>
              <a:ext cx="720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3253" name="Freeform 6"/>
            <p:cNvSpPr>
              <a:spLocks/>
            </p:cNvSpPr>
            <p:nvPr/>
          </p:nvSpPr>
          <p:spPr bwMode="auto">
            <a:xfrm>
              <a:off x="3120" y="3682"/>
              <a:ext cx="5850" cy="3909"/>
            </a:xfrm>
            <a:custGeom>
              <a:avLst/>
              <a:gdLst>
                <a:gd name="T0" fmla="*/ 0 w 7020"/>
                <a:gd name="T1" fmla="*/ 1550 h 4560"/>
                <a:gd name="T2" fmla="*/ 729 w 7020"/>
                <a:gd name="T3" fmla="*/ 189 h 4560"/>
                <a:gd name="T4" fmla="*/ 1563 w 7020"/>
                <a:gd name="T5" fmla="*/ 2684 h 4560"/>
                <a:gd name="T6" fmla="*/ 2604 w 7020"/>
                <a:gd name="T7" fmla="*/ 189 h 4560"/>
                <a:gd name="T8" fmla="*/ 3438 w 7020"/>
                <a:gd name="T9" fmla="*/ 2684 h 4560"/>
                <a:gd name="T10" fmla="*/ 4063 w 7020"/>
                <a:gd name="T11" fmla="*/ 1323 h 4560"/>
                <a:gd name="T12" fmla="*/ 0 60000 65536"/>
                <a:gd name="T13" fmla="*/ 0 60000 65536"/>
                <a:gd name="T14" fmla="*/ 0 60000 65536"/>
                <a:gd name="T15" fmla="*/ 0 60000 65536"/>
                <a:gd name="T16" fmla="*/ 0 60000 65536"/>
                <a:gd name="T17" fmla="*/ 0 60000 65536"/>
                <a:gd name="T18" fmla="*/ 0 w 7020"/>
                <a:gd name="T19" fmla="*/ 0 h 4560"/>
                <a:gd name="T20" fmla="*/ 7020 w 7020"/>
                <a:gd name="T21" fmla="*/ 4560 h 4560"/>
              </a:gdLst>
              <a:ahLst/>
              <a:cxnLst>
                <a:cxn ang="T12">
                  <a:pos x="T0" y="T1"/>
                </a:cxn>
                <a:cxn ang="T13">
                  <a:pos x="T2" y="T3"/>
                </a:cxn>
                <a:cxn ang="T14">
                  <a:pos x="T4" y="T5"/>
                </a:cxn>
                <a:cxn ang="T15">
                  <a:pos x="T6" y="T7"/>
                </a:cxn>
                <a:cxn ang="T16">
                  <a:pos x="T8" y="T9"/>
                </a:cxn>
                <a:cxn ang="T17">
                  <a:pos x="T10" y="T11"/>
                </a:cxn>
              </a:cxnLst>
              <a:rect l="T18" t="T19" r="T20" b="T21"/>
              <a:pathLst>
                <a:path w="7020" h="4560">
                  <a:moveTo>
                    <a:pt x="0" y="2460"/>
                  </a:moveTo>
                  <a:cubicBezTo>
                    <a:pt x="405" y="1230"/>
                    <a:pt x="810" y="0"/>
                    <a:pt x="1260" y="300"/>
                  </a:cubicBezTo>
                  <a:cubicBezTo>
                    <a:pt x="1710" y="600"/>
                    <a:pt x="2160" y="4260"/>
                    <a:pt x="2700" y="4260"/>
                  </a:cubicBezTo>
                  <a:cubicBezTo>
                    <a:pt x="3240" y="4260"/>
                    <a:pt x="3960" y="300"/>
                    <a:pt x="4500" y="300"/>
                  </a:cubicBezTo>
                  <a:cubicBezTo>
                    <a:pt x="5040" y="300"/>
                    <a:pt x="5520" y="3960"/>
                    <a:pt x="5940" y="4260"/>
                  </a:cubicBezTo>
                  <a:cubicBezTo>
                    <a:pt x="6360" y="4560"/>
                    <a:pt x="6840" y="2460"/>
                    <a:pt x="7020" y="2100"/>
                  </a:cubicBezTo>
                </a:path>
              </a:pathLst>
            </a:custGeom>
            <a:noFill/>
            <a:ln w="38100">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3254" name="Freeform 7"/>
            <p:cNvSpPr>
              <a:spLocks/>
            </p:cNvSpPr>
            <p:nvPr/>
          </p:nvSpPr>
          <p:spPr bwMode="auto">
            <a:xfrm>
              <a:off x="3120" y="3656"/>
              <a:ext cx="5850" cy="3986"/>
            </a:xfrm>
            <a:custGeom>
              <a:avLst/>
              <a:gdLst>
                <a:gd name="T0" fmla="*/ 0 w 7020"/>
                <a:gd name="T1" fmla="*/ 1568 h 4650"/>
                <a:gd name="T2" fmla="*/ 521 w 7020"/>
                <a:gd name="T3" fmla="*/ 2702 h 4650"/>
                <a:gd name="T4" fmla="*/ 1563 w 7020"/>
                <a:gd name="T5" fmla="*/ 208 h 4650"/>
                <a:gd name="T6" fmla="*/ 2604 w 7020"/>
                <a:gd name="T7" fmla="*/ 2589 h 4650"/>
                <a:gd name="T8" fmla="*/ 3542 w 7020"/>
                <a:gd name="T9" fmla="*/ 208 h 4650"/>
                <a:gd name="T10" fmla="*/ 4063 w 7020"/>
                <a:gd name="T11" fmla="*/ 1342 h 4650"/>
                <a:gd name="T12" fmla="*/ 0 60000 65536"/>
                <a:gd name="T13" fmla="*/ 0 60000 65536"/>
                <a:gd name="T14" fmla="*/ 0 60000 65536"/>
                <a:gd name="T15" fmla="*/ 0 60000 65536"/>
                <a:gd name="T16" fmla="*/ 0 60000 65536"/>
                <a:gd name="T17" fmla="*/ 0 60000 65536"/>
                <a:gd name="T18" fmla="*/ 0 w 7020"/>
                <a:gd name="T19" fmla="*/ 0 h 4650"/>
                <a:gd name="T20" fmla="*/ 7020 w 7020"/>
                <a:gd name="T21" fmla="*/ 4650 h 4650"/>
              </a:gdLst>
              <a:ahLst/>
              <a:cxnLst>
                <a:cxn ang="T12">
                  <a:pos x="T0" y="T1"/>
                </a:cxn>
                <a:cxn ang="T13">
                  <a:pos x="T2" y="T3"/>
                </a:cxn>
                <a:cxn ang="T14">
                  <a:pos x="T4" y="T5"/>
                </a:cxn>
                <a:cxn ang="T15">
                  <a:pos x="T6" y="T7"/>
                </a:cxn>
                <a:cxn ang="T16">
                  <a:pos x="T8" y="T9"/>
                </a:cxn>
                <a:cxn ang="T17">
                  <a:pos x="T10" y="T11"/>
                </a:cxn>
              </a:cxnLst>
              <a:rect l="T18" t="T19" r="T20" b="T21"/>
              <a:pathLst>
                <a:path w="7020" h="4650">
                  <a:moveTo>
                    <a:pt x="0" y="2490"/>
                  </a:moveTo>
                  <a:cubicBezTo>
                    <a:pt x="225" y="3570"/>
                    <a:pt x="450" y="4650"/>
                    <a:pt x="900" y="4290"/>
                  </a:cubicBezTo>
                  <a:cubicBezTo>
                    <a:pt x="1350" y="3930"/>
                    <a:pt x="2100" y="360"/>
                    <a:pt x="2700" y="330"/>
                  </a:cubicBezTo>
                  <a:cubicBezTo>
                    <a:pt x="3300" y="300"/>
                    <a:pt x="3930" y="4110"/>
                    <a:pt x="4500" y="4110"/>
                  </a:cubicBezTo>
                  <a:cubicBezTo>
                    <a:pt x="5070" y="4110"/>
                    <a:pt x="5700" y="660"/>
                    <a:pt x="6120" y="330"/>
                  </a:cubicBezTo>
                  <a:cubicBezTo>
                    <a:pt x="6540" y="0"/>
                    <a:pt x="6870" y="1830"/>
                    <a:pt x="7020" y="2130"/>
                  </a:cubicBezTo>
                </a:path>
              </a:pathLst>
            </a:cu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cSld>
  <p:clrMapOvr>
    <a:masterClrMapping/>
  </p:clrMapOvr>
  <p:transition spd="med">
    <p:strips dir="ru"/>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b="1" smtClean="0"/>
              <a:t>Resonance</a:t>
            </a:r>
          </a:p>
        </p:txBody>
      </p:sp>
      <p:sp>
        <p:nvSpPr>
          <p:cNvPr id="54275" name="Rectangle 3"/>
          <p:cNvSpPr>
            <a:spLocks noGrp="1" noChangeArrowheads="1"/>
          </p:cNvSpPr>
          <p:nvPr>
            <p:ph type="body" idx="1"/>
          </p:nvPr>
        </p:nvSpPr>
        <p:spPr>
          <a:xfrm>
            <a:off x="152400" y="1295400"/>
            <a:ext cx="8839200" cy="5334000"/>
          </a:xfrm>
        </p:spPr>
        <p:txBody>
          <a:bodyPr/>
          <a:lstStyle/>
          <a:p>
            <a:pPr eaLnBrk="1" hangingPunct="1">
              <a:buFont typeface="Wingdings" pitchFamily="2" charset="2"/>
              <a:buNone/>
            </a:pPr>
            <a:r>
              <a:rPr lang="en-US" sz="4400" smtClean="0"/>
              <a:t>The rapid amplification of a vibration when the vibrating object is subject to a force varying at its natural frequency (frequency at which a mechanical system will vibrate freely).</a:t>
            </a:r>
          </a:p>
        </p:txBody>
      </p:sp>
    </p:spTree>
  </p:cSld>
  <p:clrMapOvr>
    <a:masterClrMapping/>
  </p:clrMapOvr>
  <p:transition spd="med">
    <p:strips dir="l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3"/>
          <p:cNvSpPr>
            <a:spLocks noGrp="1" noChangeArrowheads="1"/>
          </p:cNvSpPr>
          <p:nvPr>
            <p:ph type="body" idx="4294967295"/>
          </p:nvPr>
        </p:nvSpPr>
        <p:spPr>
          <a:xfrm>
            <a:off x="304800" y="228600"/>
            <a:ext cx="5562600" cy="6324600"/>
          </a:xfrm>
        </p:spPr>
        <p:txBody>
          <a:bodyPr/>
          <a:lstStyle/>
          <a:p>
            <a:pPr eaLnBrk="1" hangingPunct="1"/>
            <a:r>
              <a:rPr lang="en-US" sz="4400" smtClean="0"/>
              <a:t>Resonance is how you tune a radio – you adjust the natural frequency of the receiver circuit until it coincides with the frequency of the radio waves falling on the aerial.</a:t>
            </a:r>
            <a:r>
              <a:rPr lang="en-US" smtClean="0"/>
              <a:t> </a:t>
            </a:r>
          </a:p>
        </p:txBody>
      </p:sp>
      <p:pic>
        <p:nvPicPr>
          <p:cNvPr id="5529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1828800"/>
            <a:ext cx="3733800"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0"/>
            <a:ext cx="6629400" cy="1096963"/>
          </a:xfrm>
        </p:spPr>
        <p:txBody>
          <a:bodyPr/>
          <a:lstStyle/>
          <a:p>
            <a:pPr eaLnBrk="1" hangingPunct="1"/>
            <a:r>
              <a:rPr lang="en-US" sz="6000" smtClean="0"/>
              <a:t>Waves &amp; Energy</a:t>
            </a:r>
          </a:p>
        </p:txBody>
      </p:sp>
      <p:sp>
        <p:nvSpPr>
          <p:cNvPr id="7171" name="Rectangle 3"/>
          <p:cNvSpPr>
            <a:spLocks noGrp="1" noChangeArrowheads="1"/>
          </p:cNvSpPr>
          <p:nvPr>
            <p:ph idx="1"/>
          </p:nvPr>
        </p:nvSpPr>
        <p:spPr>
          <a:xfrm>
            <a:off x="0" y="914400"/>
            <a:ext cx="8382000" cy="2819400"/>
          </a:xfrm>
        </p:spPr>
        <p:txBody>
          <a:bodyPr/>
          <a:lstStyle/>
          <a:p>
            <a:pPr eaLnBrk="1" hangingPunct="1"/>
            <a:r>
              <a:rPr lang="en-US" sz="5400" smtClean="0">
                <a:solidFill>
                  <a:srgbClr val="0000FF"/>
                </a:solidFill>
              </a:rPr>
              <a:t>Waves carry energy</a:t>
            </a:r>
          </a:p>
          <a:p>
            <a:pPr lvl="1" eaLnBrk="1" hangingPunct="1"/>
            <a:r>
              <a:rPr lang="en-US" sz="4400" smtClean="0"/>
              <a:t>They can do work</a:t>
            </a:r>
          </a:p>
          <a:p>
            <a:pPr lvl="1" eaLnBrk="1" hangingPunct="1"/>
            <a:r>
              <a:rPr lang="en-US" sz="4400" smtClean="0"/>
              <a:t>They move objects</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076575"/>
            <a:ext cx="3886200"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77813"/>
            <a:ext cx="8153400" cy="941387"/>
          </a:xfrm>
        </p:spPr>
        <p:txBody>
          <a:bodyPr/>
          <a:lstStyle/>
          <a:p>
            <a:pPr eaLnBrk="1" hangingPunct="1"/>
            <a:r>
              <a:rPr lang="en-US" sz="5400" smtClean="0"/>
              <a:t>Waves and particles</a:t>
            </a:r>
          </a:p>
        </p:txBody>
      </p:sp>
      <p:sp>
        <p:nvSpPr>
          <p:cNvPr id="56323" name="Rectangle 3"/>
          <p:cNvSpPr>
            <a:spLocks noGrp="1" noChangeArrowheads="1"/>
          </p:cNvSpPr>
          <p:nvPr>
            <p:ph type="body" idx="1"/>
          </p:nvPr>
        </p:nvSpPr>
        <p:spPr>
          <a:xfrm>
            <a:off x="228600" y="1219200"/>
            <a:ext cx="8763000" cy="5486400"/>
          </a:xfrm>
        </p:spPr>
        <p:txBody>
          <a:bodyPr/>
          <a:lstStyle/>
          <a:p>
            <a:pPr eaLnBrk="1" hangingPunct="1"/>
            <a:r>
              <a:rPr lang="en-US" sz="4400" smtClean="0"/>
              <a:t>The difference between them is not clear.  </a:t>
            </a:r>
          </a:p>
          <a:p>
            <a:pPr eaLnBrk="1" hangingPunct="1"/>
            <a:r>
              <a:rPr lang="en-US" sz="4400" smtClean="0"/>
              <a:t>Light can behave as a particle, a photon, whose energy depends on frequency.  </a:t>
            </a:r>
          </a:p>
          <a:p>
            <a:pPr eaLnBrk="1" hangingPunct="1"/>
            <a:r>
              <a:rPr lang="en-US" sz="4400" smtClean="0"/>
              <a:t>All particles can behave like a wave.</a:t>
            </a:r>
          </a:p>
        </p:txBody>
      </p:sp>
    </p:spTree>
  </p:cSld>
  <p:clrMapOvr>
    <a:masterClrMapping/>
  </p:clrMapOvr>
  <p:transition spd="med">
    <p:strips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 y="0"/>
            <a:ext cx="2971800" cy="792163"/>
          </a:xfrm>
        </p:spPr>
        <p:txBody>
          <a:bodyPr/>
          <a:lstStyle/>
          <a:p>
            <a:pPr eaLnBrk="1" hangingPunct="1"/>
            <a:r>
              <a:rPr lang="en-US" sz="4800" smtClean="0">
                <a:solidFill>
                  <a:schemeClr val="accent2"/>
                </a:solidFill>
              </a:rPr>
              <a:t>Review</a:t>
            </a:r>
          </a:p>
        </p:txBody>
      </p:sp>
      <p:sp>
        <p:nvSpPr>
          <p:cNvPr id="57347" name="Rectangle 3"/>
          <p:cNvSpPr>
            <a:spLocks noGrp="1" noChangeArrowheads="1"/>
          </p:cNvSpPr>
          <p:nvPr>
            <p:ph type="body" sz="half" idx="1"/>
          </p:nvPr>
        </p:nvSpPr>
        <p:spPr>
          <a:xfrm>
            <a:off x="152400" y="685800"/>
            <a:ext cx="8763000" cy="6172200"/>
          </a:xfrm>
        </p:spPr>
        <p:txBody>
          <a:bodyPr/>
          <a:lstStyle/>
          <a:p>
            <a:pPr marL="609600" indent="-609600" eaLnBrk="1" hangingPunct="1">
              <a:buClr>
                <a:schemeClr val="tx1"/>
              </a:buClr>
              <a:buFontTx/>
              <a:buAutoNum type="arabicPeriod"/>
            </a:pPr>
            <a:r>
              <a:rPr lang="en-US" sz="4400" smtClean="0"/>
              <a:t>What is it called when waves bounce off a surface?</a:t>
            </a:r>
          </a:p>
          <a:p>
            <a:pPr marL="609600" indent="-609600" eaLnBrk="1" hangingPunct="1">
              <a:buClr>
                <a:schemeClr val="tx1"/>
              </a:buClr>
              <a:buFontTx/>
              <a:buAutoNum type="arabicPeriod"/>
            </a:pPr>
            <a:r>
              <a:rPr lang="en-US" sz="4400" smtClean="0"/>
              <a:t>What is the bending of</a:t>
            </a:r>
          </a:p>
          <a:p>
            <a:pPr marL="609600" indent="-609600" eaLnBrk="1" hangingPunct="1">
              <a:buClr>
                <a:schemeClr val="tx1"/>
              </a:buClr>
              <a:buFontTx/>
              <a:buNone/>
            </a:pPr>
            <a:r>
              <a:rPr lang="en-US" sz="4400" smtClean="0"/>
              <a:t>    waves as they pass an </a:t>
            </a:r>
          </a:p>
          <a:p>
            <a:pPr marL="609600" indent="-609600" eaLnBrk="1" hangingPunct="1">
              <a:buClr>
                <a:schemeClr val="tx1"/>
              </a:buClr>
              <a:buFontTx/>
              <a:buNone/>
            </a:pPr>
            <a:r>
              <a:rPr lang="en-US" sz="4400" smtClean="0"/>
              <a:t>    object.</a:t>
            </a:r>
          </a:p>
          <a:p>
            <a:pPr marL="609600" indent="-609600" eaLnBrk="1" hangingPunct="1">
              <a:buClr>
                <a:schemeClr val="tx1"/>
              </a:buClr>
              <a:buFontTx/>
              <a:buAutoNum type="arabicPeriod" startAt="3"/>
            </a:pPr>
            <a:r>
              <a:rPr lang="en-US" sz="4400" smtClean="0"/>
              <a:t>When a wave bends as it passes from one medium to another it is called what?</a:t>
            </a:r>
          </a:p>
        </p:txBody>
      </p:sp>
      <p:pic>
        <p:nvPicPr>
          <p:cNvPr id="57348" name="Picture 4"/>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6781800" y="1219200"/>
            <a:ext cx="2159000" cy="3429000"/>
          </a:xfrm>
          <a:noFill/>
        </p:spPr>
      </p:pic>
    </p:spTree>
  </p:cSld>
  <p:clrMapOvr>
    <a:masterClrMapping/>
  </p:clrMapOvr>
  <p:transition spd="med">
    <p:strips dir="ru"/>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4294967295"/>
          </p:nvPr>
        </p:nvSpPr>
        <p:spPr>
          <a:xfrm>
            <a:off x="152400" y="152400"/>
            <a:ext cx="8763000" cy="5334000"/>
          </a:xfrm>
        </p:spPr>
        <p:txBody>
          <a:bodyPr/>
          <a:lstStyle/>
          <a:p>
            <a:pPr marL="609600" indent="-609600" eaLnBrk="1" hangingPunct="1">
              <a:buClr>
                <a:schemeClr val="tx1"/>
              </a:buClr>
              <a:buFontTx/>
              <a:buAutoNum type="arabicPeriod" startAt="4"/>
            </a:pPr>
            <a:r>
              <a:rPr lang="en-US" sz="4000" smtClean="0"/>
              <a:t>What is it called when two waves exist in the same place and combine to make a single wave?</a:t>
            </a:r>
          </a:p>
          <a:p>
            <a:pPr marL="609600" indent="-609600" eaLnBrk="1" hangingPunct="1">
              <a:buClr>
                <a:schemeClr val="tx1"/>
              </a:buClr>
              <a:buFontTx/>
              <a:buAutoNum type="arabicPeriod" startAt="4"/>
            </a:pPr>
            <a:r>
              <a:rPr lang="en-US" sz="4000" smtClean="0"/>
              <a:t>What happens to the amplitudes in constructive interference?</a:t>
            </a:r>
          </a:p>
          <a:p>
            <a:pPr marL="609600" indent="-609600" eaLnBrk="1" hangingPunct="1">
              <a:buClr>
                <a:schemeClr val="tx1"/>
              </a:buClr>
              <a:buFontTx/>
              <a:buAutoNum type="arabicPeriod" startAt="4"/>
            </a:pPr>
            <a:r>
              <a:rPr lang="en-US" sz="4000" smtClean="0"/>
              <a:t>What happens to the amplitudes in destructive interference?</a:t>
            </a:r>
          </a:p>
        </p:txBody>
      </p:sp>
      <p:pic>
        <p:nvPicPr>
          <p:cNvPr id="5837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038600"/>
            <a:ext cx="5867400"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6000" smtClean="0"/>
              <a:t>Waves &amp; Vibrations</a:t>
            </a:r>
          </a:p>
        </p:txBody>
      </p:sp>
      <p:sp>
        <p:nvSpPr>
          <p:cNvPr id="8195" name="Rectangle 3"/>
          <p:cNvSpPr>
            <a:spLocks noGrp="1" noChangeArrowheads="1"/>
          </p:cNvSpPr>
          <p:nvPr>
            <p:ph idx="1"/>
          </p:nvPr>
        </p:nvSpPr>
        <p:spPr>
          <a:xfrm>
            <a:off x="228600" y="1143000"/>
            <a:ext cx="8686800" cy="4038600"/>
          </a:xfrm>
        </p:spPr>
        <p:txBody>
          <a:bodyPr/>
          <a:lstStyle/>
          <a:p>
            <a:pPr eaLnBrk="1" hangingPunct="1">
              <a:lnSpc>
                <a:spcPct val="90000"/>
              </a:lnSpc>
            </a:pPr>
            <a:r>
              <a:rPr lang="en-US" sz="4400" smtClean="0"/>
              <a:t>Most waves are caused by vibrations.</a:t>
            </a:r>
          </a:p>
          <a:p>
            <a:pPr eaLnBrk="1" hangingPunct="1">
              <a:lnSpc>
                <a:spcPct val="90000"/>
              </a:lnSpc>
            </a:pPr>
            <a:r>
              <a:rPr lang="en-US" sz="4400" smtClean="0"/>
              <a:t>This vibration involves transformations of energy much like those in a swinging pendulum</a:t>
            </a: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4343400"/>
            <a:ext cx="351155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0" y="228600"/>
            <a:ext cx="8534400" cy="5715000"/>
          </a:xfrm>
        </p:spPr>
        <p:txBody>
          <a:bodyPr/>
          <a:lstStyle/>
          <a:p>
            <a:pPr eaLnBrk="1" hangingPunct="1">
              <a:buFont typeface="Wingdings" pitchFamily="2" charset="2"/>
              <a:buNone/>
            </a:pPr>
            <a:r>
              <a:rPr lang="en-US" sz="4400" smtClean="0"/>
              <a:t>As waves carry the energy, the particles in the medium move.  The direction of this motion determines whether the wave is a </a:t>
            </a:r>
            <a:r>
              <a:rPr lang="en-US" sz="4400" b="1" u="sng" smtClean="0"/>
              <a:t>transverse</a:t>
            </a:r>
            <a:r>
              <a:rPr lang="en-US" sz="4400" smtClean="0"/>
              <a:t> or a </a:t>
            </a:r>
            <a:r>
              <a:rPr lang="en-US" sz="4400" b="1" u="sng" smtClean="0"/>
              <a:t>longitudinal</a:t>
            </a:r>
            <a:r>
              <a:rPr lang="en-US" sz="4400" smtClean="0"/>
              <a:t> (compressional) wave.</a:t>
            </a:r>
          </a:p>
          <a:p>
            <a:pPr eaLnBrk="1" hangingPunct="1">
              <a:buFont typeface="Wingdings" pitchFamily="2" charset="2"/>
              <a:buNone/>
            </a:pPr>
            <a:endParaRPr lang="en-US" sz="4400" smtClean="0"/>
          </a:p>
        </p:txBody>
      </p:sp>
      <p:pic>
        <p:nvPicPr>
          <p:cNvPr id="921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4256088"/>
            <a:ext cx="4670425"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6000" smtClean="0"/>
              <a:t>Transverse Waves</a:t>
            </a:r>
          </a:p>
        </p:txBody>
      </p:sp>
      <p:sp>
        <p:nvSpPr>
          <p:cNvPr id="10243" name="Rectangle 3"/>
          <p:cNvSpPr>
            <a:spLocks noGrp="1" noChangeArrowheads="1"/>
          </p:cNvSpPr>
          <p:nvPr>
            <p:ph idx="1"/>
          </p:nvPr>
        </p:nvSpPr>
        <p:spPr/>
        <p:txBody>
          <a:bodyPr/>
          <a:lstStyle/>
          <a:p>
            <a:pPr eaLnBrk="1" hangingPunct="1"/>
            <a:r>
              <a:rPr lang="en-US" sz="4400" smtClean="0"/>
              <a:t>Waves in which the motion of the particles is perpendicular to the motion of the wave.</a:t>
            </a:r>
          </a:p>
        </p:txBody>
      </p:sp>
      <p:pic>
        <p:nvPicPr>
          <p:cNvPr id="102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3667125"/>
            <a:ext cx="296545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729038"/>
            <a:ext cx="3802063" cy="288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1453</TotalTime>
  <Words>1544</Words>
  <Application>Microsoft Office PowerPoint</Application>
  <PresentationFormat>On-screen Show (4:3)</PresentationFormat>
  <Paragraphs>279</Paragraphs>
  <Slides>62</Slides>
  <Notes>51</Notes>
  <HiddenSlides>0</HiddenSlides>
  <MMClips>7</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 Sci.</vt:lpstr>
      <vt:lpstr>Waves</vt:lpstr>
      <vt:lpstr>Mechanical Waves</vt:lpstr>
      <vt:lpstr>Electromagnetic Waves</vt:lpstr>
      <vt:lpstr>PowerPoint Presentation</vt:lpstr>
      <vt:lpstr>Waves &amp; Energy</vt:lpstr>
      <vt:lpstr>Waves &amp; Vibrations</vt:lpstr>
      <vt:lpstr>PowerPoint Presentation</vt:lpstr>
      <vt:lpstr>Transverse Waves</vt:lpstr>
      <vt:lpstr>Transverse Waves</vt:lpstr>
      <vt:lpstr>Longitudinal Wave</vt:lpstr>
      <vt:lpstr>Longitudinal Wave</vt:lpstr>
      <vt:lpstr>PowerPoint Presentation</vt:lpstr>
      <vt:lpstr>Surface Waves: A combination of transverse and longitudinal</vt:lpstr>
      <vt:lpstr>Surface Waves: A combination of transverse and longitudinal</vt:lpstr>
      <vt:lpstr>Review Questions</vt:lpstr>
      <vt:lpstr>PowerPoint Presentation</vt:lpstr>
      <vt:lpstr>Wave Properties</vt:lpstr>
      <vt:lpstr>Crest &amp; Trough</vt:lpstr>
      <vt:lpstr>Amplitude</vt:lpstr>
      <vt:lpstr>Amplitude cont.</vt:lpstr>
      <vt:lpstr>Wavelength</vt:lpstr>
      <vt:lpstr>PowerPoint Presentation</vt:lpstr>
      <vt:lpstr>Period</vt:lpstr>
      <vt:lpstr>Frequency</vt:lpstr>
      <vt:lpstr>Frequency</vt:lpstr>
      <vt:lpstr>Wave Speed</vt:lpstr>
      <vt:lpstr>Symbols and units</vt:lpstr>
      <vt:lpstr>PowerPoint Presentation</vt:lpstr>
      <vt:lpstr>PowerPoint Presentation</vt:lpstr>
      <vt:lpstr>PowerPoint Presentation</vt:lpstr>
      <vt:lpstr>Wave Speed cont.</vt:lpstr>
      <vt:lpstr>Kinetic Theory and Wave Speed</vt:lpstr>
      <vt:lpstr>PowerPoint Presentation</vt:lpstr>
      <vt:lpstr>PowerPoint Presentation</vt:lpstr>
      <vt:lpstr>PowerPoint Presentation</vt:lpstr>
      <vt:lpstr>Light</vt:lpstr>
      <vt:lpstr>Example 3</vt:lpstr>
      <vt:lpstr>Doppler Effect</vt:lpstr>
      <vt:lpstr>Doppler Effect</vt:lpstr>
      <vt:lpstr>Parts of a Longitudinal Wave </vt:lpstr>
      <vt:lpstr>Wave parts summary</vt:lpstr>
      <vt:lpstr>Review</vt:lpstr>
      <vt:lpstr>PowerPoint Presentation</vt:lpstr>
      <vt:lpstr>P. Sci.</vt:lpstr>
      <vt:lpstr>Wave Interactions</vt:lpstr>
      <vt:lpstr>Reflection</vt:lpstr>
      <vt:lpstr>Reflection</vt:lpstr>
      <vt:lpstr>Diffraction</vt:lpstr>
      <vt:lpstr>Diffraction</vt:lpstr>
      <vt:lpstr>Refraction</vt:lpstr>
      <vt:lpstr>Refraction</vt:lpstr>
      <vt:lpstr>Interference</vt:lpstr>
      <vt:lpstr>PowerPoint Presentation</vt:lpstr>
      <vt:lpstr>PowerPoint Presentation</vt:lpstr>
      <vt:lpstr>Standing Waves</vt:lpstr>
      <vt:lpstr>PowerPoint Presentation</vt:lpstr>
      <vt:lpstr>Resonance</vt:lpstr>
      <vt:lpstr>PowerPoint Presentation</vt:lpstr>
      <vt:lpstr>Waves and particles</vt:lpstr>
      <vt:lpstr>Review</vt:lpstr>
      <vt:lpstr>PowerPoint Presentation</vt:lpstr>
    </vt:vector>
  </TitlesOfParts>
  <Company>HCS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 Sci.</dc:title>
  <dc:creator>awall</dc:creator>
  <cp:lastModifiedBy>Charlena Raines</cp:lastModifiedBy>
  <cp:revision>49</cp:revision>
  <cp:lastPrinted>2012-11-09T13:04:12Z</cp:lastPrinted>
  <dcterms:created xsi:type="dcterms:W3CDTF">2006-10-23T12:01:16Z</dcterms:created>
  <dcterms:modified xsi:type="dcterms:W3CDTF">2013-11-07T20:22:11Z</dcterms:modified>
</cp:coreProperties>
</file>